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6" r:id="rId2"/>
  </p:sldMasterIdLst>
  <p:sldIdLst>
    <p:sldId id="257" r:id="rId3"/>
    <p:sldId id="258" r:id="rId4"/>
    <p:sldId id="259" r:id="rId5"/>
    <p:sldId id="261" r:id="rId6"/>
    <p:sldId id="262" r:id="rId7"/>
    <p:sldId id="263" r:id="rId8"/>
    <p:sldId id="267" r:id="rId9"/>
    <p:sldId id="268" r:id="rId10"/>
    <p:sldId id="266" r:id="rId11"/>
    <p:sldId id="269" r:id="rId12"/>
    <p:sldId id="272" r:id="rId13"/>
    <p:sldId id="271" r:id="rId14"/>
    <p:sldId id="273" r:id="rId15"/>
    <p:sldId id="274" r:id="rId16"/>
    <p:sldId id="270" r:id="rId17"/>
    <p:sldId id="278" r:id="rId18"/>
    <p:sldId id="277" r:id="rId19"/>
    <p:sldId id="279" r:id="rId20"/>
    <p:sldId id="276" r:id="rId21"/>
    <p:sldId id="275" r:id="rId22"/>
    <p:sldId id="280" r:id="rId23"/>
    <p:sldId id="281" r:id="rId24"/>
    <p:sldId id="282" r:id="rId25"/>
    <p:sldId id="283" r:id="rId26"/>
    <p:sldId id="287" r:id="rId27"/>
    <p:sldId id="286" r:id="rId28"/>
    <p:sldId id="285" r:id="rId29"/>
    <p:sldId id="284" r:id="rId30"/>
    <p:sldId id="288" r:id="rId31"/>
    <p:sldId id="289" r:id="rId32"/>
    <p:sldId id="299" r:id="rId33"/>
    <p:sldId id="298" r:id="rId34"/>
    <p:sldId id="297" r:id="rId35"/>
    <p:sldId id="300" r:id="rId36"/>
    <p:sldId id="301" r:id="rId37"/>
    <p:sldId id="296" r:id="rId38"/>
    <p:sldId id="295" r:id="rId39"/>
    <p:sldId id="294" r:id="rId40"/>
    <p:sldId id="293" r:id="rId41"/>
    <p:sldId id="292" r:id="rId42"/>
    <p:sldId id="291" r:id="rId43"/>
    <p:sldId id="315" r:id="rId44"/>
    <p:sldId id="314" r:id="rId45"/>
    <p:sldId id="313" r:id="rId46"/>
    <p:sldId id="290" r:id="rId47"/>
    <p:sldId id="312" r:id="rId48"/>
    <p:sldId id="311" r:id="rId49"/>
    <p:sldId id="310" r:id="rId50"/>
    <p:sldId id="309" r:id="rId51"/>
    <p:sldId id="308" r:id="rId52"/>
    <p:sldId id="307" r:id="rId53"/>
    <p:sldId id="306" r:id="rId54"/>
    <p:sldId id="305" r:id="rId55"/>
    <p:sldId id="304" r:id="rId56"/>
    <p:sldId id="303" r:id="rId57"/>
    <p:sldId id="302" r:id="rId58"/>
    <p:sldId id="320" r:id="rId59"/>
    <p:sldId id="319" r:id="rId60"/>
    <p:sldId id="318" r:id="rId61"/>
    <p:sldId id="317" r:id="rId62"/>
    <p:sldId id="323" r:id="rId63"/>
    <p:sldId id="322" r:id="rId64"/>
    <p:sldId id="326" r:id="rId65"/>
    <p:sldId id="325" r:id="rId66"/>
    <p:sldId id="327" r:id="rId67"/>
    <p:sldId id="324" r:id="rId68"/>
    <p:sldId id="321" r:id="rId69"/>
    <p:sldId id="316" r:id="rId70"/>
    <p:sldId id="331" r:id="rId71"/>
    <p:sldId id="330" r:id="rId72"/>
    <p:sldId id="329" r:id="rId73"/>
    <p:sldId id="328" r:id="rId74"/>
    <p:sldId id="333" r:id="rId75"/>
    <p:sldId id="332" r:id="rId76"/>
    <p:sldId id="336" r:id="rId77"/>
    <p:sldId id="335" r:id="rId78"/>
    <p:sldId id="337" r:id="rId79"/>
    <p:sldId id="338" r:id="rId8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ableStyles" Target="tableStyle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noProof="0" smtClean="0"/>
              <a:pPr/>
              <a:t>9/19/2020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35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pPr/>
              <a:t>9/19/2020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1440" indent="-91440"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576263" indent="-182563"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914400" indent="-182563"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3pPr>
            <a:lvl4pPr marL="1143000" indent="-182563"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4pPr>
            <a:lvl5pPr marL="1431925" indent="-182563">
              <a:buClr>
                <a:schemeClr val="tx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noProof="0" smtClean="0"/>
              <a:pPr/>
              <a:t>9/19/2020</a:t>
            </a:fld>
            <a:endParaRPr lang="en-US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5EAA48-3034-4901-AC64-284DB90AC8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34588" y="744538"/>
            <a:ext cx="1120775" cy="198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4324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pPr/>
              <a:t>9/19/2020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pPr/>
              <a:t>9/19/2020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250830"/>
            <a:ext cx="10058400" cy="2936259"/>
          </a:xfrm>
        </p:spPr>
        <p:txBody>
          <a:bodyPr>
            <a:normAutofit/>
          </a:bodyPr>
          <a:lstStyle/>
          <a:p>
            <a:r>
              <a:rPr lang="en-US" sz="6600" dirty="0"/>
              <a:t>2020 </a:t>
            </a:r>
            <a:br>
              <a:rPr lang="en-US" sz="6600" dirty="0"/>
            </a:br>
            <a:r>
              <a:rPr lang="en-US" sz="6600" dirty="0"/>
              <a:t>National Income Tax Workbook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6266907" cy="1143000"/>
          </a:xfrm>
        </p:spPr>
        <p:txBody>
          <a:bodyPr/>
          <a:lstStyle/>
          <a:p>
            <a:r>
              <a:rPr lang="en-US" dirty="0"/>
              <a:t>Chapter 7: Agricultural and natural resource issues</a:t>
            </a:r>
          </a:p>
        </p:txBody>
      </p:sp>
      <p:pic>
        <p:nvPicPr>
          <p:cNvPr id="9" name="Picture 8" descr="A dog standing in a room&#10;&#10;Description automatically generated">
            <a:extLst>
              <a:ext uri="{FF2B5EF4-FFF2-40B4-BE49-F238E27FC236}">
                <a16:creationId xmlns:a16="http://schemas.microsoft.com/office/drawing/2014/main" id="{493756DD-FBEB-4BA7-B48B-364AA52B5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056" y="3818635"/>
            <a:ext cx="3286665" cy="153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8626"/>
            <a:ext cx="10058400" cy="421650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Imposed by TCJA for tax years after 12/31/2017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Real property or farming trades or businesses may elect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Trade-off is requirement to use ADS </a:t>
            </a:r>
          </a:p>
          <a:p>
            <a:pPr lvl="3"/>
            <a:r>
              <a:rPr lang="en-US" sz="2200" dirty="0"/>
              <a:t>On assets with 10-year or greater recovery class</a:t>
            </a:r>
          </a:p>
          <a:p>
            <a:pPr lvl="3"/>
            <a:r>
              <a:rPr lang="en-US" sz="2200" dirty="0"/>
              <a:t>Includes assets placed in service in prior years</a:t>
            </a:r>
          </a:p>
          <a:p>
            <a:pPr marL="365760" indent="-457200">
              <a:buFont typeface="+mj-lt"/>
              <a:buAutoNum type="arabicPeriod"/>
            </a:pPr>
            <a:r>
              <a:rPr lang="en-US" sz="2800" dirty="0"/>
              <a:t>TCJA limited deduction to 30% of adjusted taxable income</a:t>
            </a:r>
          </a:p>
          <a:p>
            <a:pPr marL="365760" indent="-457200">
              <a:buFont typeface="+mj-lt"/>
              <a:buAutoNum type="arabicPeriod"/>
            </a:pPr>
            <a:r>
              <a:rPr lang="en-US" sz="2800" dirty="0"/>
              <a:t>CARES Act increased the limit to 50% for 2019 and 2020</a:t>
            </a:r>
          </a:p>
          <a:p>
            <a:pPr marL="1024128" lvl="3" indent="-457200"/>
            <a:r>
              <a:rPr lang="en-US" sz="2600" dirty="0"/>
              <a:t>Taxpayers may elect out of the increased limit</a:t>
            </a:r>
          </a:p>
          <a:p>
            <a:pPr lvl="3"/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expense deduction limitation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221</a:t>
            </a:r>
          </a:p>
        </p:txBody>
      </p:sp>
    </p:spTree>
    <p:extLst>
      <p:ext uri="{BB962C8B-B14F-4D97-AF65-F5344CB8AC3E}">
        <p14:creationId xmlns:p14="http://schemas.microsoft.com/office/powerpoint/2010/main" val="2774417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25" y="1743075"/>
            <a:ext cx="10193655" cy="412601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Adjusted taxable income – without any deduction for</a:t>
            </a:r>
          </a:p>
          <a:p>
            <a:pPr lvl="1"/>
            <a:r>
              <a:rPr lang="en-US" sz="2400" dirty="0"/>
              <a:t>Interest</a:t>
            </a:r>
          </a:p>
          <a:p>
            <a:pPr lvl="1"/>
            <a:r>
              <a:rPr lang="en-US" sz="2400" dirty="0"/>
              <a:t>Depreciation</a:t>
            </a:r>
          </a:p>
          <a:p>
            <a:pPr lvl="1"/>
            <a:r>
              <a:rPr lang="en-US" sz="2400" dirty="0"/>
              <a:t>QBI Deduction</a:t>
            </a:r>
          </a:p>
          <a:p>
            <a:pPr lvl="1"/>
            <a:r>
              <a:rPr lang="en-US" sz="2400" dirty="0"/>
              <a:t>NOL carryover</a:t>
            </a:r>
          </a:p>
          <a:p>
            <a:pPr marL="173038" indent="-173038"/>
            <a:r>
              <a:rPr lang="en-US" sz="2800" dirty="0"/>
              <a:t>For tax year beginning in 2020, </a:t>
            </a:r>
            <a:br>
              <a:rPr lang="en-US" sz="2800" dirty="0"/>
            </a:br>
            <a:r>
              <a:rPr lang="en-US" sz="2800" dirty="0"/>
              <a:t>		taxpayer may elect to use 2019 income</a:t>
            </a:r>
          </a:p>
          <a:p>
            <a:r>
              <a:rPr lang="en-US" sz="2800" dirty="0"/>
              <a:t>Cross-Reference</a:t>
            </a:r>
          </a:p>
          <a:p>
            <a:pPr lvl="1"/>
            <a:r>
              <a:rPr lang="en-US" sz="2400" dirty="0"/>
              <a:t>Small business taxpayer exception</a:t>
            </a:r>
          </a:p>
          <a:p>
            <a:pPr lvl="1"/>
            <a:r>
              <a:rPr lang="en-US" sz="2400" dirty="0"/>
              <a:t>Details in 2018 NITW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Adjusted taxable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221</a:t>
            </a:r>
          </a:p>
        </p:txBody>
      </p:sp>
    </p:spTree>
    <p:extLst>
      <p:ext uri="{BB962C8B-B14F-4D97-AF65-F5344CB8AC3E}">
        <p14:creationId xmlns:p14="http://schemas.microsoft.com/office/powerpoint/2010/main" val="130586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7.3 Dallas dairyman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222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5217723-694D-4A46-BA75-9080A45EC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541839"/>
              </p:ext>
            </p:extLst>
          </p:nvPr>
        </p:nvGraphicFramePr>
        <p:xfrm>
          <a:off x="1402080" y="1530455"/>
          <a:ext cx="7589520" cy="4608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9280">
                  <a:extLst>
                    <a:ext uri="{9D8B030D-6E8A-4147-A177-3AD203B41FA5}">
                      <a16:colId xmlns:a16="http://schemas.microsoft.com/office/drawing/2014/main" val="3537857518"/>
                    </a:ext>
                  </a:extLst>
                </a:gridCol>
                <a:gridCol w="172720">
                  <a:extLst>
                    <a:ext uri="{9D8B030D-6E8A-4147-A177-3AD203B41FA5}">
                      <a16:colId xmlns:a16="http://schemas.microsoft.com/office/drawing/2014/main" val="1678098712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1104534624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583953210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2399664496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3620825712"/>
                    </a:ext>
                  </a:extLst>
                </a:gridCol>
              </a:tblGrid>
              <a:tr h="74775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Taxable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Adjusted 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Taxable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Income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1219696"/>
                  </a:ext>
                </a:extLst>
              </a:tr>
              <a:tr h="41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Gross farm receipts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$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$32,000,000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$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$32,000,000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98860065"/>
                  </a:ext>
                </a:extLst>
              </a:tr>
              <a:tr h="41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Interest 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        (5,000,000)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86442936"/>
                  </a:ext>
                </a:extLst>
              </a:tr>
              <a:tr h="41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Depreciation on cattle and equipment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        (3,000,000)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9129595"/>
                  </a:ext>
                </a:extLst>
              </a:tr>
              <a:tr h="41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Depreciation on dairy facility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        (1,000,000)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6710904"/>
                  </a:ext>
                </a:extLst>
              </a:tr>
              <a:tr h="6202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Other farm expenses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sng" strike="noStrike">
                          <a:effectLst/>
                        </a:rPr>
                        <a:t>      (23,000,000)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sng" strike="noStrike">
                          <a:effectLst/>
                        </a:rPr>
                        <a:t> (23,000,000)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0752470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$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dbl" strike="noStrike" dirty="0">
                          <a:effectLst/>
                        </a:rPr>
                        <a:t>$0 </a:t>
                      </a:r>
                      <a:endParaRPr lang="en-US" sz="1600" b="0" i="0" u="dbl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dbl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$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9,000,000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6777459"/>
                  </a:ext>
                </a:extLst>
              </a:tr>
              <a:tr h="254917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12057864"/>
                  </a:ext>
                </a:extLst>
              </a:tr>
              <a:tr h="246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Interest limitation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4,500,000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36699517"/>
                  </a:ext>
                </a:extLst>
              </a:tr>
              <a:tr h="246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Interest adjustment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500,000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7365821"/>
                  </a:ext>
                </a:extLst>
              </a:tr>
              <a:tr h="246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Net taxable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$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500,000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7961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197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7.3 dallas dairyman (continued)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938CA3-3130-408C-A271-718B9CD64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Options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Could use 2019 adjusted taxable income – </a:t>
            </a:r>
          </a:p>
          <a:p>
            <a:pPr marL="749808" lvl="1" indent="-457200"/>
            <a:r>
              <a:rPr lang="en-US" sz="2800" dirty="0"/>
              <a:t>but it was lower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Could elect out and use ADS on dairy facility – tradeoff</a:t>
            </a:r>
          </a:p>
          <a:p>
            <a:pPr marL="749808" lvl="1" indent="-457200"/>
            <a:r>
              <a:rPr lang="en-US" sz="2800" dirty="0"/>
              <a:t>Delay excess interest deduction 1 year</a:t>
            </a:r>
          </a:p>
          <a:p>
            <a:pPr marL="749808" lvl="1" indent="-457200"/>
            <a:r>
              <a:rPr lang="en-US" sz="2800" dirty="0"/>
              <a:t>Spread dairy facility depreciation over next 15 years</a:t>
            </a:r>
          </a:p>
        </p:txBody>
      </p:sp>
    </p:spTree>
    <p:extLst>
      <p:ext uri="{BB962C8B-B14F-4D97-AF65-F5344CB8AC3E}">
        <p14:creationId xmlns:p14="http://schemas.microsoft.com/office/powerpoint/2010/main" val="59305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1E3E852-58CC-4611-B7F0-D74F4C1A44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344514"/>
              </p:ext>
            </p:extLst>
          </p:nvPr>
        </p:nvGraphicFramePr>
        <p:xfrm>
          <a:off x="1737360" y="2113280"/>
          <a:ext cx="7731759" cy="259080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639055">
                  <a:extLst>
                    <a:ext uri="{9D8B030D-6E8A-4147-A177-3AD203B41FA5}">
                      <a16:colId xmlns:a16="http://schemas.microsoft.com/office/drawing/2014/main" val="723535899"/>
                    </a:ext>
                  </a:extLst>
                </a:gridCol>
                <a:gridCol w="1546352">
                  <a:extLst>
                    <a:ext uri="{9D8B030D-6E8A-4147-A177-3AD203B41FA5}">
                      <a16:colId xmlns:a16="http://schemas.microsoft.com/office/drawing/2014/main" val="581300616"/>
                    </a:ext>
                  </a:extLst>
                </a:gridCol>
                <a:gridCol w="1546352">
                  <a:extLst>
                    <a:ext uri="{9D8B030D-6E8A-4147-A177-3AD203B41FA5}">
                      <a16:colId xmlns:a16="http://schemas.microsoft.com/office/drawing/2014/main" val="169173608"/>
                    </a:ext>
                  </a:extLst>
                </a:gridCol>
              </a:tblGrid>
              <a:tr h="4895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Vehicle</a:t>
                      </a:r>
                      <a:endParaRPr lang="en-US" sz="3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GDS</a:t>
                      </a:r>
                      <a:endParaRPr lang="en-US" sz="3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ADS</a:t>
                      </a:r>
                      <a:endParaRPr lang="en-US" sz="32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522805"/>
                  </a:ext>
                </a:extLst>
              </a:tr>
              <a:tr h="490364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Over-the-road tractor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0009574"/>
                  </a:ext>
                </a:extLst>
              </a:tr>
              <a:tr h="573548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Lightweight trucks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7824499"/>
                  </a:ext>
                </a:extLst>
              </a:tr>
              <a:tr h="546989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Heavy general purpose trucks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7197379"/>
                  </a:ext>
                </a:extLst>
              </a:tr>
              <a:tr h="490364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Passenger vehicles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3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3808338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depreciation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222-225</a:t>
            </a:r>
          </a:p>
        </p:txBody>
      </p:sp>
    </p:spTree>
    <p:extLst>
      <p:ext uri="{BB962C8B-B14F-4D97-AF65-F5344CB8AC3E}">
        <p14:creationId xmlns:p14="http://schemas.microsoft.com/office/powerpoint/2010/main" val="228469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GVW of 6,000 pounds or less</a:t>
            </a:r>
          </a:p>
          <a:p>
            <a:r>
              <a:rPr lang="en-US" sz="2400" dirty="0"/>
              <a:t>Subject to I.R.C. § 280F limits on total depreciation including:</a:t>
            </a:r>
          </a:p>
          <a:p>
            <a:pPr lvl="1"/>
            <a:r>
              <a:rPr lang="en-US" sz="2000" dirty="0"/>
              <a:t>Bonus depreciation</a:t>
            </a:r>
          </a:p>
          <a:p>
            <a:pPr lvl="1"/>
            <a:r>
              <a:rPr lang="en-US" sz="2000" dirty="0"/>
              <a:t>Sec. 179 expense deduction</a:t>
            </a:r>
          </a:p>
          <a:p>
            <a:r>
              <a:rPr lang="en-US" sz="2400" dirty="0"/>
              <a:t>Higher first year Sec. 280F limit for taxpayers using bonus depreciation</a:t>
            </a:r>
          </a:p>
          <a:p>
            <a:r>
              <a:rPr lang="en-US" sz="2400" dirty="0"/>
              <a:t>Sec. 280F limits based on 100% business use</a:t>
            </a:r>
          </a:p>
          <a:p>
            <a:r>
              <a:rPr lang="en-US" sz="2400" dirty="0"/>
              <a:t>Substantiation required for business use percentage (see Practitioner Note, P. 223</a:t>
            </a:r>
            <a:r>
              <a:rPr lang="en-US" dirty="0"/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Passenger automobiles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223-224</a:t>
            </a:r>
          </a:p>
        </p:txBody>
      </p:sp>
    </p:spTree>
    <p:extLst>
      <p:ext uri="{BB962C8B-B14F-4D97-AF65-F5344CB8AC3E}">
        <p14:creationId xmlns:p14="http://schemas.microsoft.com/office/powerpoint/2010/main" val="2546330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glitch in calculations with 100% bonus depreciation and Sec. 280F limits</a:t>
            </a:r>
          </a:p>
          <a:p>
            <a:r>
              <a:rPr lang="en-US" sz="2800" dirty="0"/>
              <a:t>Suspended cost recovery after Year 1 until Year 7</a:t>
            </a:r>
          </a:p>
          <a:p>
            <a:r>
              <a:rPr lang="en-US" sz="2800" dirty="0"/>
              <a:t>Rev. Proc. 2019 provides a safe harbor for faster recovery (Ex. 7.5)</a:t>
            </a:r>
          </a:p>
          <a:p>
            <a:r>
              <a:rPr lang="en-US" sz="2800" dirty="0"/>
              <a:t>Details illustrate what software is hopefully doing automatically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7.4 and 7.5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223-224</a:t>
            </a:r>
          </a:p>
        </p:txBody>
      </p:sp>
    </p:spTree>
    <p:extLst>
      <p:ext uri="{BB962C8B-B14F-4D97-AF65-F5344CB8AC3E}">
        <p14:creationId xmlns:p14="http://schemas.microsoft.com/office/powerpoint/2010/main" val="4002593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Practitioner Note – lease inclusion factors</a:t>
            </a:r>
          </a:p>
          <a:p>
            <a:r>
              <a:rPr lang="en-US" sz="2800" dirty="0"/>
              <a:t>Sec. 179 on SUVs limited to $25,900</a:t>
            </a:r>
          </a:p>
          <a:p>
            <a:pPr lvl="1"/>
            <a:r>
              <a:rPr lang="en-US" sz="2400" dirty="0"/>
              <a:t>See vehicle exceptions</a:t>
            </a:r>
          </a:p>
          <a:p>
            <a:pPr lvl="1"/>
            <a:r>
              <a:rPr lang="en-US" sz="2400" dirty="0"/>
              <a:t>See Observation regarding some popular pickup configurations</a:t>
            </a:r>
          </a:p>
          <a:p>
            <a:pPr marL="173038" indent="-173038"/>
            <a:r>
              <a:rPr lang="en-US" sz="2800" dirty="0"/>
              <a:t>Planning Pointer regarding Sec. 179 versus unlimited bonus depreciation (more later)</a:t>
            </a:r>
          </a:p>
          <a:p>
            <a:pPr marL="173038" indent="-173038"/>
            <a:r>
              <a:rPr lang="en-US" sz="2800" dirty="0"/>
              <a:t>See New Legislation for updated regulations on bonus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225</a:t>
            </a:r>
          </a:p>
        </p:txBody>
      </p:sp>
    </p:spTree>
    <p:extLst>
      <p:ext uri="{BB962C8B-B14F-4D97-AF65-F5344CB8AC3E}">
        <p14:creationId xmlns:p14="http://schemas.microsoft.com/office/powerpoint/2010/main" val="364446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TCJA eliminated like-kind exchange for personal property after 2017</a:t>
            </a:r>
          </a:p>
          <a:p>
            <a:r>
              <a:rPr lang="en-US" dirty="0"/>
              <a:t>Machinery, equipment, and vehicle trades are taxable events</a:t>
            </a:r>
          </a:p>
          <a:p>
            <a:r>
              <a:rPr lang="en-US" dirty="0"/>
              <a:t>Newly acquired personal property:</a:t>
            </a:r>
          </a:p>
          <a:p>
            <a:pPr lvl="1"/>
            <a:r>
              <a:rPr lang="en-US" dirty="0"/>
              <a:t>No carryover basis </a:t>
            </a:r>
          </a:p>
          <a:p>
            <a:pPr lvl="1"/>
            <a:r>
              <a:rPr lang="en-US" dirty="0"/>
              <a:t>New basis is total cost</a:t>
            </a:r>
          </a:p>
          <a:p>
            <a:r>
              <a:rPr lang="en-US" dirty="0"/>
              <a:t>Taxable exchange will likely trigger all ordinary gain due to Sec. 1245 depreciation recapture</a:t>
            </a:r>
          </a:p>
          <a:p>
            <a:r>
              <a:rPr lang="en-US" dirty="0"/>
              <a:t>Ex. 7.6: $112,000 trade-in allowance for tractor with $61,262 adjusted basis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like-kind exchange for personal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226-228</a:t>
            </a:r>
          </a:p>
        </p:txBody>
      </p:sp>
    </p:spTree>
    <p:extLst>
      <p:ext uri="{BB962C8B-B14F-4D97-AF65-F5344CB8AC3E}">
        <p14:creationId xmlns:p14="http://schemas.microsoft.com/office/powerpoint/2010/main" val="2134093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D368EE-4DEA-4422-98E2-0727553E81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6000" y="1649910"/>
            <a:ext cx="9814560" cy="44916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7.6 form 4797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227</a:t>
            </a:r>
          </a:p>
        </p:txBody>
      </p:sp>
    </p:spTree>
    <p:extLst>
      <p:ext uri="{BB962C8B-B14F-4D97-AF65-F5344CB8AC3E}">
        <p14:creationId xmlns:p14="http://schemas.microsoft.com/office/powerpoint/2010/main" val="1349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7 -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Depreciation of Farm Assets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Employer-Provided Meals and Lodging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Family Farms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Special Use Valuation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Self-Employment Tax on Agricultural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F9933A-0B07-4A0C-98AE-0DC4B0C8A3B2}"/>
              </a:ext>
            </a:extLst>
          </p:cNvPr>
          <p:cNvSpPr txBox="1"/>
          <p:nvPr/>
        </p:nvSpPr>
        <p:spPr>
          <a:xfrm>
            <a:off x="9956800" y="775855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219</a:t>
            </a:r>
          </a:p>
        </p:txBody>
      </p:sp>
    </p:spTree>
    <p:extLst>
      <p:ext uri="{BB962C8B-B14F-4D97-AF65-F5344CB8AC3E}">
        <p14:creationId xmlns:p14="http://schemas.microsoft.com/office/powerpoint/2010/main" val="4053994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160" y="2108201"/>
            <a:ext cx="10058400" cy="3760891"/>
          </a:xfrm>
        </p:spPr>
        <p:txBody>
          <a:bodyPr>
            <a:normAutofit/>
          </a:bodyPr>
          <a:lstStyle/>
          <a:p>
            <a:r>
              <a:rPr lang="en-US" sz="2800" dirty="0"/>
              <a:t>Gain, though ordinary, is not SE income</a:t>
            </a:r>
          </a:p>
          <a:p>
            <a:pPr marL="173038" indent="-173038"/>
            <a:r>
              <a:rPr lang="en-US" sz="2800" dirty="0"/>
              <a:t>Additional cost basis means more depreciation, lower SE tax</a:t>
            </a:r>
          </a:p>
          <a:p>
            <a:r>
              <a:rPr lang="en-US" sz="2800" dirty="0"/>
              <a:t>Gain on exchange could be offset by more depreciation </a:t>
            </a:r>
          </a:p>
          <a:p>
            <a:pPr lvl="1"/>
            <a:r>
              <a:rPr lang="en-US" sz="2400" dirty="0"/>
              <a:t>Ex. 7.7</a:t>
            </a:r>
          </a:p>
          <a:p>
            <a:pPr lvl="1"/>
            <a:r>
              <a:rPr lang="en-US" sz="2400" dirty="0"/>
              <a:t>Could be more difficult if taxpayer exceeds the Sec. 179 investment limit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planning  For exchanges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228</a:t>
            </a:r>
          </a:p>
        </p:txBody>
      </p:sp>
    </p:spTree>
    <p:extLst>
      <p:ext uri="{BB962C8B-B14F-4D97-AF65-F5344CB8AC3E}">
        <p14:creationId xmlns:p14="http://schemas.microsoft.com/office/powerpoint/2010/main" val="964864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Qualify as 10-year property (15-year ADS)</a:t>
            </a:r>
          </a:p>
          <a:p>
            <a:r>
              <a:rPr lang="en-US" sz="2400" dirty="0"/>
              <a:t>Very specific requirements</a:t>
            </a:r>
          </a:p>
          <a:p>
            <a:r>
              <a:rPr lang="en-US" sz="2400" dirty="0"/>
              <a:t>Ex. 7.8 Daryl – single purpose</a:t>
            </a:r>
          </a:p>
          <a:p>
            <a:r>
              <a:rPr lang="en-US" sz="2400" dirty="0"/>
              <a:t>Ex. 7.9 Dugan – same building but multiple use – 20-year property</a:t>
            </a:r>
          </a:p>
          <a:p>
            <a:r>
              <a:rPr lang="en-US" sz="2400" dirty="0"/>
              <a:t>Single purpose – Sec. 1245 property and therefore eligible for Sec. 179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purpose ag. or hort. facility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228-229</a:t>
            </a:r>
          </a:p>
        </p:txBody>
      </p:sp>
    </p:spTree>
    <p:extLst>
      <p:ext uri="{BB962C8B-B14F-4D97-AF65-F5344CB8AC3E}">
        <p14:creationId xmlns:p14="http://schemas.microsoft.com/office/powerpoint/2010/main" val="2095033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3751"/>
            <a:ext cx="10058400" cy="4015342"/>
          </a:xfrm>
        </p:spPr>
        <p:txBody>
          <a:bodyPr/>
          <a:lstStyle/>
          <a:p>
            <a:r>
              <a:rPr lang="en-US" dirty="0"/>
              <a:t>Daryl spent $2,890,000 on Sec. 1245 property</a:t>
            </a:r>
          </a:p>
          <a:p>
            <a:r>
              <a:rPr lang="en-US" dirty="0"/>
              <a:t>State allows Sec. 179 but decouples from bonus</a:t>
            </a:r>
          </a:p>
          <a:p>
            <a:r>
              <a:rPr lang="en-US" dirty="0"/>
              <a:t>Max. Sec. 179 is reduced from $1,040,000</a:t>
            </a:r>
          </a:p>
          <a:p>
            <a:pPr lvl="1"/>
            <a:r>
              <a:rPr lang="en-US" dirty="0"/>
              <a:t>Dollar for dollar for excess investment over $2,590,000</a:t>
            </a:r>
          </a:p>
          <a:p>
            <a:pPr lvl="1"/>
            <a:r>
              <a:rPr lang="en-US" dirty="0"/>
              <a:t>Excess of $300,000 ($2,890,000 - $2,590,000)</a:t>
            </a:r>
          </a:p>
          <a:p>
            <a:pPr lvl="1"/>
            <a:r>
              <a:rPr lang="en-US" dirty="0"/>
              <a:t>Sec. 179 limited to $740,000 ($1,040,000 - $300,000)</a:t>
            </a:r>
          </a:p>
          <a:p>
            <a:r>
              <a:rPr lang="en-US" dirty="0"/>
              <a:t>Daryl takes bonus on the remaining $2,150,000 ($2,890,000 - $740,000)</a:t>
            </a:r>
          </a:p>
          <a:p>
            <a:r>
              <a:rPr lang="en-US" dirty="0"/>
              <a:t>Daryl could elect out of bonus on a class by class basis and use MACRS</a:t>
            </a:r>
          </a:p>
          <a:p>
            <a:r>
              <a:rPr lang="en-US" dirty="0"/>
              <a:t>Practitioner Note – ordering rules – section 179, then bonus, then MACRS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7.10 maximizing federal and state Depreciation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229</a:t>
            </a:r>
          </a:p>
        </p:txBody>
      </p:sp>
    </p:spTree>
    <p:extLst>
      <p:ext uri="{BB962C8B-B14F-4D97-AF65-F5344CB8AC3E}">
        <p14:creationId xmlns:p14="http://schemas.microsoft.com/office/powerpoint/2010/main" val="1282989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Comparison chart on page 230</a:t>
            </a:r>
          </a:p>
          <a:p>
            <a:r>
              <a:rPr lang="en-US" sz="2800" dirty="0"/>
              <a:t>Practitioner Note (page 231) for QIP as 15-year property</a:t>
            </a:r>
          </a:p>
          <a:p>
            <a:pPr lvl="1"/>
            <a:r>
              <a:rPr lang="en-US" sz="2400" dirty="0"/>
              <a:t>TCJA had made it eligible for Sec. 179</a:t>
            </a:r>
          </a:p>
          <a:p>
            <a:pPr lvl="1"/>
            <a:r>
              <a:rPr lang="en-US" sz="2400" dirty="0"/>
              <a:t>CARES Act clarified intent that it also be 15-year property</a:t>
            </a:r>
          </a:p>
          <a:p>
            <a:pPr marL="173038" indent="-173038"/>
            <a:r>
              <a:rPr lang="en-US" sz="2800" dirty="0"/>
              <a:t>Ex. 7.11 Power of depreciation rules for tax management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Sec. 179 or bonus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230-231</a:t>
            </a:r>
          </a:p>
        </p:txBody>
      </p:sp>
    </p:spTree>
    <p:extLst>
      <p:ext uri="{BB962C8B-B14F-4D97-AF65-F5344CB8AC3E}">
        <p14:creationId xmlns:p14="http://schemas.microsoft.com/office/powerpoint/2010/main" val="1064412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853751"/>
            <a:ext cx="10312400" cy="40153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I.R.C. § 263A </a:t>
            </a:r>
          </a:p>
          <a:p>
            <a:pPr lvl="1"/>
            <a:r>
              <a:rPr lang="en-US" sz="2800" dirty="0"/>
              <a:t>Requires taxpayers to capitalize preproductive expenses</a:t>
            </a:r>
          </a:p>
          <a:p>
            <a:pPr lvl="1"/>
            <a:r>
              <a:rPr lang="en-US" sz="2800" dirty="0"/>
              <a:t>Applies if preproductive period of plant, tree, or vine is greater than 2 years</a:t>
            </a:r>
          </a:p>
          <a:p>
            <a:pPr lvl="1"/>
            <a:r>
              <a:rPr lang="en-US" sz="2800" dirty="0"/>
              <a:t>Recover costs through depreciation when plant becomes “productive”</a:t>
            </a:r>
          </a:p>
          <a:p>
            <a:pPr lvl="1"/>
            <a:r>
              <a:rPr lang="en-US" sz="2800" dirty="0"/>
              <a:t>TCJA exempts small business taxpayers</a:t>
            </a:r>
          </a:p>
          <a:p>
            <a:pPr lvl="1"/>
            <a:r>
              <a:rPr lang="en-US" sz="2800" dirty="0"/>
              <a:t>Previously taxpayers could have elected out but had to use ADS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Preproductive expenses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231-232</a:t>
            </a:r>
          </a:p>
        </p:txBody>
      </p:sp>
    </p:spTree>
    <p:extLst>
      <p:ext uri="{BB962C8B-B14F-4D97-AF65-F5344CB8AC3E}">
        <p14:creationId xmlns:p14="http://schemas.microsoft.com/office/powerpoint/2010/main" val="1820583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0" y="2108201"/>
            <a:ext cx="10251440" cy="3760891"/>
          </a:xfrm>
        </p:spPr>
        <p:txBody>
          <a:bodyPr>
            <a:normAutofit/>
          </a:bodyPr>
          <a:lstStyle/>
          <a:p>
            <a:r>
              <a:rPr lang="en-US" sz="3200" dirty="0"/>
              <a:t>Ability to revoke prior election if now exempt</a:t>
            </a:r>
          </a:p>
          <a:p>
            <a:r>
              <a:rPr lang="en-US" sz="3200" dirty="0"/>
              <a:t>Ability to make a new election if no longer exempt</a:t>
            </a:r>
          </a:p>
          <a:p>
            <a:pPr marL="457200" lvl="1" indent="-257175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800" dirty="0"/>
              <a:t>Failure to use ADS on assets acquired after election </a:t>
            </a:r>
            <a:r>
              <a:rPr lang="en-US" sz="2800" i="1" dirty="0"/>
              <a:t>invalidates the election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Rev. Proc. 2020-13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231-232</a:t>
            </a:r>
          </a:p>
        </p:txBody>
      </p:sp>
    </p:spTree>
    <p:extLst>
      <p:ext uri="{BB962C8B-B14F-4D97-AF65-F5344CB8AC3E}">
        <p14:creationId xmlns:p14="http://schemas.microsoft.com/office/powerpoint/2010/main" val="3986325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Normally subject to UNICAP rules</a:t>
            </a:r>
          </a:p>
          <a:p>
            <a:pPr marL="173038" indent="-173038"/>
            <a:r>
              <a:rPr lang="en-US" sz="2800" dirty="0"/>
              <a:t>Actual tree costs are capitalized unless elect special bonus depreciation under I.R.C. § 168(k)(5)</a:t>
            </a:r>
          </a:p>
          <a:p>
            <a:pPr marL="173038" indent="-173038"/>
            <a:r>
              <a:rPr lang="en-US" sz="2800" dirty="0"/>
              <a:t>Exception to UNICAP applies to cost of replanting and developing plants damaged by casualty</a:t>
            </a:r>
          </a:p>
          <a:p>
            <a:pPr marL="173038" indent="-173038"/>
            <a:r>
              <a:rPr lang="en-US" sz="2800" dirty="0"/>
              <a:t>Replant can be on different land for same acreage</a:t>
            </a:r>
          </a:p>
          <a:p>
            <a:pPr marL="173038" indent="-173038"/>
            <a:r>
              <a:rPr lang="en-US" sz="2800" dirty="0"/>
              <a:t>Replant can be by another taxpayer (2 conditions)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Expensing costs to replace citrus plants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232-233</a:t>
            </a:r>
          </a:p>
        </p:txBody>
      </p:sp>
    </p:spTree>
    <p:extLst>
      <p:ext uri="{BB962C8B-B14F-4D97-AF65-F5344CB8AC3E}">
        <p14:creationId xmlns:p14="http://schemas.microsoft.com/office/powerpoint/2010/main" val="685208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778001"/>
            <a:ext cx="10312400" cy="4091092"/>
          </a:xfrm>
        </p:spPr>
        <p:txBody>
          <a:bodyPr>
            <a:normAutofit lnSpcReduction="10000"/>
          </a:bodyPr>
          <a:lstStyle/>
          <a:p>
            <a:pPr marL="173038" indent="-173038"/>
            <a:r>
              <a:rPr lang="en-US" sz="2800" dirty="0"/>
              <a:t>Election out of UNICAP only applies to expenses incurred after the 4</a:t>
            </a:r>
            <a:r>
              <a:rPr lang="en-US" sz="2800" baseline="30000" dirty="0"/>
              <a:t>th</a:t>
            </a:r>
            <a:r>
              <a:rPr lang="en-US" sz="2800" dirty="0"/>
              <a:t> year</a:t>
            </a:r>
          </a:p>
          <a:p>
            <a:pPr marL="173038" indent="-173038"/>
            <a:r>
              <a:rPr lang="en-US" sz="2800" dirty="0"/>
              <a:t>Regardless of taxpayer UNICAP election, the costs of replanting and maintaining are deductible</a:t>
            </a:r>
          </a:p>
          <a:p>
            <a:pPr marL="173038" indent="-173038"/>
            <a:r>
              <a:rPr lang="en-US" sz="2800" dirty="0"/>
              <a:t>Replanting by another taxpayer is permitted under either of 2 conditions</a:t>
            </a:r>
          </a:p>
          <a:p>
            <a:pPr lvl="1"/>
            <a:r>
              <a:rPr lang="en-US" sz="2600" dirty="0"/>
              <a:t>Original owner has at least 50% equity interest in the plantings</a:t>
            </a:r>
          </a:p>
          <a:p>
            <a:pPr lvl="1"/>
            <a:r>
              <a:rPr lang="en-US" sz="2600" dirty="0"/>
              <a:t>Or, other owner has acquired the land and replanted there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rules for citrus plants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232-233</a:t>
            </a:r>
          </a:p>
        </p:txBody>
      </p:sp>
    </p:spTree>
    <p:extLst>
      <p:ext uri="{BB962C8B-B14F-4D97-AF65-F5344CB8AC3E}">
        <p14:creationId xmlns:p14="http://schemas.microsoft.com/office/powerpoint/2010/main" val="3165806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Practitioner Note – no material participation by minority or new owner, but then must be on same land</a:t>
            </a:r>
          </a:p>
          <a:p>
            <a:r>
              <a:rPr lang="en-US" sz="2800" dirty="0"/>
              <a:t>Ex. 7.12 Same owner, same acreage anywhere in U.S.</a:t>
            </a:r>
          </a:p>
          <a:p>
            <a:r>
              <a:rPr lang="en-US" sz="2800" dirty="0"/>
              <a:t>Ex. 7.13 Minority owner must materially participate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Replanting citrus plants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233</a:t>
            </a:r>
          </a:p>
        </p:txBody>
      </p:sp>
    </p:spTree>
    <p:extLst>
      <p:ext uri="{BB962C8B-B14F-4D97-AF65-F5344CB8AC3E}">
        <p14:creationId xmlns:p14="http://schemas.microsoft.com/office/powerpoint/2010/main" val="13873487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is the employer deduction limited to 50% of cost?</a:t>
            </a:r>
          </a:p>
          <a:p>
            <a:pPr marL="173038" indent="-173038"/>
            <a:r>
              <a:rPr lang="en-US" sz="2800" dirty="0"/>
              <a:t>When is the value of the meals or lodging excluded from the employee’s income?</a:t>
            </a:r>
          </a:p>
          <a:p>
            <a:pPr marL="173038" indent="-173038"/>
            <a:r>
              <a:rPr lang="en-US" sz="2800" dirty="0"/>
              <a:t>How do proposed regs treat client-related business meals?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2: employer-provided meals and lodging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234-241</a:t>
            </a:r>
          </a:p>
        </p:txBody>
      </p:sp>
    </p:spTree>
    <p:extLst>
      <p:ext uri="{BB962C8B-B14F-4D97-AF65-F5344CB8AC3E}">
        <p14:creationId xmlns:p14="http://schemas.microsoft.com/office/powerpoint/2010/main" val="39757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635"/>
              </a:buClr>
              <a:buFont typeface="Wingdings" panose="05000000000000000000" pitchFamily="2" charset="2"/>
              <a:buChar char="v"/>
            </a:pPr>
            <a:r>
              <a:rPr lang="en-US" dirty="0"/>
              <a:t>Some rules are different from those of nonfarm assets</a:t>
            </a:r>
          </a:p>
          <a:p>
            <a:pPr>
              <a:buClr>
                <a:srgbClr val="007635"/>
              </a:buClr>
              <a:buFont typeface="Wingdings" panose="05000000000000000000" pitchFamily="2" charset="2"/>
              <a:buChar char="v"/>
            </a:pPr>
            <a:r>
              <a:rPr lang="en-US" dirty="0"/>
              <a:t>TCJA changed some of these farm rules</a:t>
            </a:r>
          </a:p>
          <a:p>
            <a:pPr>
              <a:buClr>
                <a:srgbClr val="007635"/>
              </a:buClr>
              <a:buFont typeface="Wingdings" panose="05000000000000000000" pitchFamily="2" charset="2"/>
              <a:buChar char="v"/>
            </a:pPr>
            <a:r>
              <a:rPr lang="en-US" dirty="0"/>
              <a:t>Farm and ranch operations frequently have vehicles subject to limitations</a:t>
            </a:r>
          </a:p>
          <a:p>
            <a:pPr>
              <a:buClr>
                <a:srgbClr val="007635"/>
              </a:buClr>
              <a:buFont typeface="Wingdings" panose="05000000000000000000" pitchFamily="2" charset="2"/>
              <a:buChar char="v"/>
            </a:pPr>
            <a:r>
              <a:rPr lang="en-US" dirty="0"/>
              <a:t>Farmers trade equipment more frequently than many nonfarm businesses</a:t>
            </a:r>
          </a:p>
          <a:p>
            <a:pPr>
              <a:buClr>
                <a:srgbClr val="007635"/>
              </a:buClr>
              <a:buFont typeface="Wingdings" panose="05000000000000000000" pitchFamily="2" charset="2"/>
              <a:buChar char="v"/>
            </a:pPr>
            <a:r>
              <a:rPr lang="en-US" dirty="0"/>
              <a:t>UNICAP rules may affect some farmers and TCJA made changes here too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Depreciation of farm assets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10538691" y="794327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220 </a:t>
            </a:r>
          </a:p>
        </p:txBody>
      </p:sp>
    </p:spTree>
    <p:extLst>
      <p:ext uri="{BB962C8B-B14F-4D97-AF65-F5344CB8AC3E}">
        <p14:creationId xmlns:p14="http://schemas.microsoft.com/office/powerpoint/2010/main" val="2175094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Employee is not taxed</a:t>
            </a:r>
          </a:p>
          <a:p>
            <a:r>
              <a:rPr lang="en-US" sz="2800" dirty="0"/>
              <a:t>Employer deducts 50% of cost</a:t>
            </a:r>
          </a:p>
          <a:p>
            <a:r>
              <a:rPr lang="en-US" sz="2800" dirty="0"/>
              <a:t>Applies to</a:t>
            </a:r>
          </a:p>
          <a:p>
            <a:pPr lvl="1"/>
            <a:r>
              <a:rPr lang="en-US" sz="2600" dirty="0"/>
              <a:t>Coffee, tea, snacks, or soft drinks in the breakroom</a:t>
            </a:r>
          </a:p>
          <a:p>
            <a:pPr lvl="1"/>
            <a:r>
              <a:rPr lang="en-US" sz="2600" dirty="0"/>
              <a:t>Occasional meals or meal money when working overtime</a:t>
            </a:r>
          </a:p>
          <a:p>
            <a:pPr lvl="1"/>
            <a:r>
              <a:rPr lang="en-US" sz="2600" dirty="0"/>
              <a:t>Occasional parties or picnics for employees and their guests</a:t>
            </a:r>
          </a:p>
          <a:p>
            <a:r>
              <a:rPr lang="en-US" sz="2800" dirty="0"/>
              <a:t>Practitioner Note – can’t be entertainment!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minimis fringe benefit rule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234</a:t>
            </a:r>
          </a:p>
        </p:txBody>
      </p:sp>
    </p:spTree>
    <p:extLst>
      <p:ext uri="{BB962C8B-B14F-4D97-AF65-F5344CB8AC3E}">
        <p14:creationId xmlns:p14="http://schemas.microsoft.com/office/powerpoint/2010/main" val="8346939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 minimis exclusion applies if revenue covers costs</a:t>
            </a:r>
          </a:p>
          <a:p>
            <a:r>
              <a:rPr lang="en-US" sz="2800" dirty="0"/>
              <a:t>Cannot discriminate in favor of highly compensated employees</a:t>
            </a:r>
          </a:p>
          <a:p>
            <a:r>
              <a:rPr lang="en-US" sz="2800" dirty="0"/>
              <a:t>Must meet 4 conditions</a:t>
            </a:r>
          </a:p>
          <a:p>
            <a:r>
              <a:rPr lang="en-US" sz="2800" dirty="0"/>
              <a:t>Only 50% of costs are currently deductible</a:t>
            </a:r>
          </a:p>
          <a:p>
            <a:r>
              <a:rPr lang="en-US" sz="2800" dirty="0"/>
              <a:t>Deduction eliminated after 12/31/2025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Employer-operated eating facility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235</a:t>
            </a:r>
          </a:p>
        </p:txBody>
      </p:sp>
    </p:spTree>
    <p:extLst>
      <p:ext uri="{BB962C8B-B14F-4D97-AF65-F5344CB8AC3E}">
        <p14:creationId xmlns:p14="http://schemas.microsoft.com/office/powerpoint/2010/main" val="4129908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53750"/>
            <a:ext cx="10058400" cy="3978090"/>
          </a:xfrm>
        </p:spPr>
        <p:txBody>
          <a:bodyPr>
            <a:normAutofit fontScale="92500" lnSpcReduction="10000"/>
          </a:bodyPr>
          <a:lstStyle/>
          <a:p>
            <a:pPr marL="173038" indent="-173038"/>
            <a:r>
              <a:rPr lang="en-US" sz="2800" dirty="0"/>
              <a:t>50% of expense is deductible</a:t>
            </a:r>
          </a:p>
          <a:p>
            <a:pPr marL="173038" indent="-173038"/>
            <a:r>
              <a:rPr lang="en-US" sz="2800" dirty="0"/>
              <a:t>Must not be lavish or extravagant</a:t>
            </a:r>
          </a:p>
          <a:p>
            <a:pPr marL="173038" indent="-173038"/>
            <a:r>
              <a:rPr lang="en-US" sz="2800" dirty="0"/>
              <a:t>Taxpayer or employee of taxpayer must be present</a:t>
            </a:r>
          </a:p>
          <a:p>
            <a:pPr marL="173038" indent="-173038"/>
            <a:r>
              <a:rPr lang="en-US" sz="2800" dirty="0"/>
              <a:t>Not deductible if part of an entertainment activity unless the food and beverage cost is separately stated.</a:t>
            </a:r>
          </a:p>
          <a:p>
            <a:pPr marL="173038" indent="-173038"/>
            <a:r>
              <a:rPr lang="en-US" sz="2800" dirty="0"/>
              <a:t>Applies to customers, clients, suppliers, employees, agents, partners, or professional advisers</a:t>
            </a:r>
          </a:p>
          <a:p>
            <a:pPr marL="173038" indent="-173038"/>
            <a:r>
              <a:rPr lang="en-US" sz="2800" dirty="0"/>
              <a:t>Ex. 7.15 employee performance review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Client-related meal expense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235-236</a:t>
            </a:r>
          </a:p>
        </p:txBody>
      </p:sp>
    </p:spTree>
    <p:extLst>
      <p:ext uri="{BB962C8B-B14F-4D97-AF65-F5344CB8AC3E}">
        <p14:creationId xmlns:p14="http://schemas.microsoft.com/office/powerpoint/2010/main" val="4276547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86560"/>
            <a:ext cx="10058400" cy="4182533"/>
          </a:xfrm>
        </p:spPr>
        <p:txBody>
          <a:bodyPr>
            <a:normAutofit/>
          </a:bodyPr>
          <a:lstStyle/>
          <a:p>
            <a:pPr marL="173038" indent="-173038"/>
            <a:r>
              <a:rPr lang="en-US" sz="2800" dirty="0"/>
              <a:t>Excluded from employee income under I.R.C. § 119 if for convenience of employer</a:t>
            </a:r>
          </a:p>
          <a:p>
            <a:pPr marL="173038" indent="-173038"/>
            <a:r>
              <a:rPr lang="en-US" sz="2800" dirty="0"/>
              <a:t>Employee cannot be given option of taking cash</a:t>
            </a:r>
          </a:p>
          <a:p>
            <a:pPr marL="173038" indent="-173038"/>
            <a:r>
              <a:rPr lang="en-US" sz="2800" dirty="0"/>
              <a:t>Currently employer can deduct 50% of the cost</a:t>
            </a:r>
          </a:p>
          <a:p>
            <a:pPr marL="173038" indent="-173038"/>
            <a:r>
              <a:rPr lang="en-US" sz="2800" dirty="0"/>
              <a:t>After 2025, no employer deduction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Meals on business premises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236</a:t>
            </a:r>
          </a:p>
        </p:txBody>
      </p:sp>
    </p:spTree>
    <p:extLst>
      <p:ext uri="{BB962C8B-B14F-4D97-AF65-F5344CB8AC3E}">
        <p14:creationId xmlns:p14="http://schemas.microsoft.com/office/powerpoint/2010/main" val="2505233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86560"/>
            <a:ext cx="10058400" cy="4182533"/>
          </a:xfrm>
        </p:spPr>
        <p:txBody>
          <a:bodyPr>
            <a:normAutofit/>
          </a:bodyPr>
          <a:lstStyle/>
          <a:p>
            <a:pPr marL="173038" indent="-173038"/>
            <a:r>
              <a:rPr lang="en-US" sz="2800" dirty="0"/>
              <a:t>Practitioner Note – meals not for employer’s convenience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Taxable to employee and 100% employer deductible</a:t>
            </a:r>
          </a:p>
          <a:p>
            <a:pPr marL="173038" indent="-173038"/>
            <a:r>
              <a:rPr lang="en-US" sz="2800" dirty="0"/>
              <a:t>Partners and 2% or greater S corp. S/H are ineligible</a:t>
            </a:r>
          </a:p>
          <a:p>
            <a:pPr marL="173038" indent="-173038"/>
            <a:r>
              <a:rPr lang="en-US" sz="2800" dirty="0"/>
              <a:t>Regs list 5 situations where meals are for employer convenience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convenience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236</a:t>
            </a:r>
          </a:p>
        </p:txBody>
      </p:sp>
    </p:spTree>
    <p:extLst>
      <p:ext uri="{BB962C8B-B14F-4D97-AF65-F5344CB8AC3E}">
        <p14:creationId xmlns:p14="http://schemas.microsoft.com/office/powerpoint/2010/main" val="631741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86560"/>
            <a:ext cx="10058400" cy="4182533"/>
          </a:xfrm>
        </p:spPr>
        <p:txBody>
          <a:bodyPr>
            <a:normAutofit lnSpcReduction="10000"/>
          </a:bodyPr>
          <a:lstStyle/>
          <a:p>
            <a:pPr marL="173038" indent="-173038"/>
            <a:r>
              <a:rPr lang="en-US" sz="2800" dirty="0"/>
              <a:t>Practitioner Note – meals provided to food service workers may be 100% deductible under rules discussed later</a:t>
            </a:r>
          </a:p>
          <a:p>
            <a:pPr marL="173038" indent="-173038"/>
            <a:r>
              <a:rPr lang="en-US" sz="2800" dirty="0"/>
              <a:t>If more than ½ of employees are provided meals for the employer’s convenience, all meals can be treated as such</a:t>
            </a:r>
          </a:p>
          <a:p>
            <a:pPr marL="173038" indent="-173038"/>
            <a:r>
              <a:rPr lang="en-US" sz="2800" dirty="0"/>
              <a:t>Employee can decline the meals (CCA 2018-004)</a:t>
            </a:r>
          </a:p>
          <a:p>
            <a:pPr marL="173038" indent="-173038"/>
            <a:r>
              <a:rPr lang="en-US" sz="2800" dirty="0"/>
              <a:t>Practitioner Note –simply declaring meals as compensation does not make them 100% deductible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convenience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237</a:t>
            </a:r>
          </a:p>
        </p:txBody>
      </p:sp>
    </p:spTree>
    <p:extLst>
      <p:ext uri="{BB962C8B-B14F-4D97-AF65-F5344CB8AC3E}">
        <p14:creationId xmlns:p14="http://schemas.microsoft.com/office/powerpoint/2010/main" val="1021880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Ex. 7.16 Remote location</a:t>
            </a:r>
          </a:p>
          <a:p>
            <a:r>
              <a:rPr lang="en-US" sz="2800" dirty="0"/>
              <a:t>Ex. 7.17 Short meal break</a:t>
            </a:r>
          </a:p>
          <a:p>
            <a:r>
              <a:rPr lang="en-US" sz="2800" dirty="0"/>
              <a:t>Ex. 7.18 Meals as compensation</a:t>
            </a:r>
          </a:p>
          <a:p>
            <a:pPr lvl="6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200" dirty="0"/>
              <a:t>Not de minimis</a:t>
            </a:r>
          </a:p>
          <a:p>
            <a:pPr lvl="6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200" dirty="0"/>
              <a:t>Not for employer convenience</a:t>
            </a:r>
          </a:p>
          <a:p>
            <a:pPr lvl="6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200" dirty="0"/>
              <a:t>Added to employee wages</a:t>
            </a:r>
          </a:p>
          <a:p>
            <a:pPr lvl="6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sz="2200" dirty="0"/>
              <a:t>100% deductible by employer</a:t>
            </a:r>
          </a:p>
          <a:p>
            <a:r>
              <a:rPr lang="en-US" sz="2800" dirty="0"/>
              <a:t>Ex.7.19 Same facts, but for employer convenience – 50%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238-239</a:t>
            </a:r>
          </a:p>
        </p:txBody>
      </p:sp>
    </p:spTree>
    <p:extLst>
      <p:ext uri="{BB962C8B-B14F-4D97-AF65-F5344CB8AC3E}">
        <p14:creationId xmlns:p14="http://schemas.microsoft.com/office/powerpoint/2010/main" val="13663284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/>
            <a:r>
              <a:rPr lang="en-US" sz="2800" dirty="0"/>
              <a:t>If the payer treats the expense as compensation, the recipient applies the limitation to the deduction (e.g. nonaccountable plan)</a:t>
            </a:r>
          </a:p>
          <a:p>
            <a:pPr marL="173038" indent="-173038"/>
            <a:r>
              <a:rPr lang="en-US" sz="2800" dirty="0"/>
              <a:t>Otherwise, the payer applies the deduction limit (e.g. accountable plan)</a:t>
            </a:r>
          </a:p>
          <a:p>
            <a:pPr marL="173038" indent="-173038"/>
            <a:r>
              <a:rPr lang="en-US" sz="2800" dirty="0"/>
              <a:t>Similar rules for independent contractor – invoice details and terms of the contract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Reimbursed food or beverage expenses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239</a:t>
            </a:r>
          </a:p>
        </p:txBody>
      </p:sp>
    </p:spTree>
    <p:extLst>
      <p:ext uri="{BB962C8B-B14F-4D97-AF65-F5344CB8AC3E}">
        <p14:creationId xmlns:p14="http://schemas.microsoft.com/office/powerpoint/2010/main" val="3140915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Ex. 7.20 Part of recreational activity</a:t>
            </a:r>
          </a:p>
          <a:p>
            <a:r>
              <a:rPr lang="en-US" sz="2800" dirty="0"/>
              <a:t>Ex. 7.21 Refreshments primarily consumed by the public</a:t>
            </a:r>
          </a:p>
          <a:p>
            <a:pPr marL="173038" indent="-173038"/>
            <a:r>
              <a:rPr lang="en-US" sz="2800" dirty="0"/>
              <a:t>Food sold to public (Prop. Treas. Reg. §1.274-12(c)(2)(v)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exceptions from limitation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239-240</a:t>
            </a:r>
          </a:p>
        </p:txBody>
      </p:sp>
    </p:spTree>
    <p:extLst>
      <p:ext uri="{BB962C8B-B14F-4D97-AF65-F5344CB8AC3E}">
        <p14:creationId xmlns:p14="http://schemas.microsoft.com/office/powerpoint/2010/main" val="41473975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52601"/>
            <a:ext cx="10058400" cy="4162528"/>
          </a:xfrm>
        </p:spPr>
        <p:txBody>
          <a:bodyPr>
            <a:normAutofit/>
          </a:bodyPr>
          <a:lstStyle/>
          <a:p>
            <a:r>
              <a:rPr lang="en-US" sz="2800" dirty="0"/>
              <a:t>Employer can deduct ordinary and necessary business expenses</a:t>
            </a:r>
          </a:p>
          <a:p>
            <a:r>
              <a:rPr lang="en-US" sz="2800" dirty="0"/>
              <a:t>Employee may exclude from income if: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Furnished on business premises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For employer’s convenience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/>
              <a:t>Required as a condition of employment</a:t>
            </a:r>
          </a:p>
          <a:p>
            <a:r>
              <a:rPr lang="en-US" sz="2800" dirty="0"/>
              <a:t>Included necessary utilities to make lodging habitable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Unless employee contracts and purchases directly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Lodging for employees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240-241</a:t>
            </a:r>
          </a:p>
        </p:txBody>
      </p:sp>
    </p:spTree>
    <p:extLst>
      <p:ext uri="{BB962C8B-B14F-4D97-AF65-F5344CB8AC3E}">
        <p14:creationId xmlns:p14="http://schemas.microsoft.com/office/powerpoint/2010/main" val="47174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New</a:t>
            </a:r>
            <a:r>
              <a:rPr lang="en-US" dirty="0"/>
              <a:t> farm equipment and machinery was made 5-year property under TCJA </a:t>
            </a:r>
          </a:p>
          <a:p>
            <a:r>
              <a:rPr lang="en-US" dirty="0"/>
              <a:t>Applies to equipment placed in service after 12/31/2017</a:t>
            </a:r>
          </a:p>
          <a:p>
            <a:r>
              <a:rPr lang="en-US" u="sng" dirty="0"/>
              <a:t>Used</a:t>
            </a:r>
            <a:r>
              <a:rPr lang="en-US" dirty="0"/>
              <a:t> farm equipment and machinery continues to be 7-year property</a:t>
            </a:r>
          </a:p>
          <a:p>
            <a:r>
              <a:rPr lang="en-US" dirty="0"/>
              <a:t>The assets must be used in farming as defined by I.R.C. §263A</a:t>
            </a:r>
          </a:p>
          <a:p>
            <a:r>
              <a:rPr lang="en-US" dirty="0"/>
              <a:t>Equipment used in contract planting, spraying, harvesting is </a:t>
            </a:r>
            <a:r>
              <a:rPr lang="en-US" u="sng" dirty="0"/>
              <a:t>not used in farming</a:t>
            </a:r>
          </a:p>
          <a:p>
            <a:r>
              <a:rPr lang="en-US" dirty="0"/>
              <a:t>ADS life continues to be 10 years for both new and used equipment</a:t>
            </a:r>
          </a:p>
          <a:p>
            <a:r>
              <a:rPr lang="en-US" dirty="0"/>
              <a:t>Grain bins, cotton ginning assets, and fences are still 7-year property (10-yr ADS)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Recovery period for farm equipment &amp; machinery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10665229" y="692727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220 </a:t>
            </a:r>
          </a:p>
        </p:txBody>
      </p:sp>
    </p:spTree>
    <p:extLst>
      <p:ext uri="{BB962C8B-B14F-4D97-AF65-F5344CB8AC3E}">
        <p14:creationId xmlns:p14="http://schemas.microsoft.com/office/powerpoint/2010/main" val="2030822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30681"/>
            <a:ext cx="10058400" cy="376089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Practitioner Note – if not excluded from income</a:t>
            </a:r>
          </a:p>
          <a:p>
            <a:pPr lvl="1"/>
            <a:r>
              <a:rPr lang="en-US" sz="2600" dirty="0"/>
              <a:t>Noncash wage – add to W-2, Box 1</a:t>
            </a:r>
          </a:p>
          <a:p>
            <a:pPr lvl="1"/>
            <a:r>
              <a:rPr lang="en-US" sz="2600" dirty="0"/>
              <a:t>Not subject to FICA or FUTA for Ag Labor – not in W-2, Box 3 or 5</a:t>
            </a:r>
          </a:p>
          <a:p>
            <a:r>
              <a:rPr lang="en-US" sz="2800" dirty="0"/>
              <a:t>A 5% partner was held to be an employee eligible for tax-free lodging</a:t>
            </a:r>
          </a:p>
          <a:p>
            <a:r>
              <a:rPr lang="en-US" sz="2800" dirty="0"/>
              <a:t>C corporation </a:t>
            </a:r>
          </a:p>
          <a:p>
            <a:pPr lvl="1"/>
            <a:r>
              <a:rPr lang="en-US" sz="2600" dirty="0"/>
              <a:t>S/H employees are eligible</a:t>
            </a:r>
          </a:p>
          <a:p>
            <a:pPr lvl="1"/>
            <a:r>
              <a:rPr lang="en-US" sz="2600" dirty="0"/>
              <a:t>C corporation must own or lease the lodging (trade-offs)</a:t>
            </a:r>
          </a:p>
          <a:p>
            <a:r>
              <a:rPr lang="en-US" sz="2800" dirty="0"/>
              <a:t>2% or greater S corp. S/H employees ineligible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240-241</a:t>
            </a:r>
          </a:p>
        </p:txBody>
      </p:sp>
    </p:spTree>
    <p:extLst>
      <p:ext uri="{BB962C8B-B14F-4D97-AF65-F5344CB8AC3E}">
        <p14:creationId xmlns:p14="http://schemas.microsoft.com/office/powerpoint/2010/main" val="5413138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Substantiate business reasons for meals and lodging</a:t>
            </a:r>
          </a:p>
          <a:p>
            <a:r>
              <a:rPr lang="en-US" sz="2800" dirty="0"/>
              <a:t>Based on facts and circumstances</a:t>
            </a:r>
          </a:p>
          <a:p>
            <a:r>
              <a:rPr lang="en-US" sz="2800" dirty="0"/>
              <a:t>Best practices:</a:t>
            </a:r>
          </a:p>
          <a:p>
            <a:pPr lvl="1"/>
            <a:r>
              <a:rPr lang="en-US" sz="2600" dirty="0"/>
              <a:t>Employer manual</a:t>
            </a:r>
          </a:p>
          <a:p>
            <a:pPr lvl="1"/>
            <a:r>
              <a:rPr lang="en-US" sz="2600" dirty="0"/>
              <a:t>Employment contract</a:t>
            </a:r>
          </a:p>
          <a:p>
            <a:pPr lvl="1"/>
            <a:r>
              <a:rPr lang="en-US" sz="2600" dirty="0"/>
              <a:t>Written policy (communicated and followed)</a:t>
            </a:r>
          </a:p>
          <a:p>
            <a:pPr lvl="1"/>
            <a:r>
              <a:rPr lang="en-US" sz="2600" dirty="0"/>
              <a:t>Records of emergencies, weather and harvest conditions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241</a:t>
            </a:r>
          </a:p>
        </p:txBody>
      </p:sp>
    </p:spTree>
    <p:extLst>
      <p:ext uri="{BB962C8B-B14F-4D97-AF65-F5344CB8AC3E}">
        <p14:creationId xmlns:p14="http://schemas.microsoft.com/office/powerpoint/2010/main" val="24407651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80-90% of U.S. farms are owned by families or individuals</a:t>
            </a:r>
          </a:p>
          <a:p>
            <a:r>
              <a:rPr lang="en-US" sz="2800" dirty="0"/>
              <a:t>Family businesses face unique tax issues</a:t>
            </a:r>
          </a:p>
          <a:p>
            <a:r>
              <a:rPr lang="en-US" sz="2800" dirty="0"/>
              <a:t>Several tax provisions deal directly with farm families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3: Family farms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712961" y="619576"/>
            <a:ext cx="1657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 242-249</a:t>
            </a:r>
          </a:p>
        </p:txBody>
      </p:sp>
    </p:spTree>
    <p:extLst>
      <p:ext uri="{BB962C8B-B14F-4D97-AF65-F5344CB8AC3E}">
        <p14:creationId xmlns:p14="http://schemas.microsoft.com/office/powerpoint/2010/main" val="25019410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71321"/>
            <a:ext cx="10058400" cy="424380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Family member must be bona fide employee</a:t>
            </a:r>
          </a:p>
          <a:p>
            <a:pPr marL="173038" indent="-173038"/>
            <a:r>
              <a:rPr lang="en-US" sz="2800" dirty="0"/>
              <a:t>Compensation must be reasonable and only for services rendered (Fig. 7.10)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Employee’s qualifications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Nature and scope of the job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Time spent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Amount paid for similar services by similar businesses</a:t>
            </a:r>
          </a:p>
          <a:p>
            <a:pPr marL="284163" indent="-284163">
              <a:buFont typeface="Wingdings" panose="05000000000000000000" pitchFamily="2" charset="2"/>
              <a:buChar char="v"/>
            </a:pPr>
            <a:r>
              <a:rPr lang="en-US" sz="2800" dirty="0"/>
              <a:t>Documentation may be critical – job description and time sheets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Deduction for compensation paid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242-244</a:t>
            </a:r>
          </a:p>
        </p:txBody>
      </p:sp>
    </p:spTree>
    <p:extLst>
      <p:ext uri="{BB962C8B-B14F-4D97-AF65-F5344CB8AC3E}">
        <p14:creationId xmlns:p14="http://schemas.microsoft.com/office/powerpoint/2010/main" val="33772890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Special rules for child employed by parents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Including parent only partnerships</a:t>
            </a:r>
          </a:p>
          <a:p>
            <a:r>
              <a:rPr lang="en-US" sz="2800" dirty="0"/>
              <a:t>Under age 21, no FUTA </a:t>
            </a:r>
          </a:p>
          <a:p>
            <a:r>
              <a:rPr lang="en-US" sz="2800" dirty="0"/>
              <a:t>Under age 19, no FICA or FUTA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Federal income tax withholding still required</a:t>
            </a:r>
          </a:p>
          <a:p>
            <a:pPr marL="173038" indent="-173038"/>
            <a:r>
              <a:rPr lang="en-US" sz="2800" dirty="0"/>
              <a:t>Spouse </a:t>
            </a:r>
            <a:r>
              <a:rPr lang="en-US" sz="2800" b="1" i="1" u="sng" dirty="0"/>
              <a:t>and</a:t>
            </a:r>
            <a:r>
              <a:rPr lang="en-US" sz="2800" b="1" i="1" dirty="0"/>
              <a:t> parents of employer </a:t>
            </a:r>
            <a:r>
              <a:rPr lang="en-US" sz="2800" dirty="0"/>
              <a:t>are exempt from FUTA </a:t>
            </a:r>
            <a:r>
              <a:rPr lang="en-US" sz="2800" u="sng" dirty="0"/>
              <a:t>but not </a:t>
            </a:r>
            <a:r>
              <a:rPr lang="en-US" sz="2800" dirty="0"/>
              <a:t>FICA or FITW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Withholding and employment taxes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244-245</a:t>
            </a:r>
          </a:p>
        </p:txBody>
      </p:sp>
    </p:spTree>
    <p:extLst>
      <p:ext uri="{BB962C8B-B14F-4D97-AF65-F5344CB8AC3E}">
        <p14:creationId xmlns:p14="http://schemas.microsoft.com/office/powerpoint/2010/main" val="7955287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/>
            <a:r>
              <a:rPr lang="en-US" sz="2800" dirty="0"/>
              <a:t>Farm wages are earned income </a:t>
            </a:r>
          </a:p>
          <a:p>
            <a:pPr marL="942023" lvl="1" indent="-457200">
              <a:buFont typeface="Wingdings" panose="05000000000000000000" pitchFamily="2" charset="2"/>
              <a:buChar char="ü"/>
            </a:pPr>
            <a:r>
              <a:rPr lang="en-US" sz="2600" dirty="0"/>
              <a:t>eligible for regular standard deduction even if dependent</a:t>
            </a:r>
          </a:p>
          <a:p>
            <a:pPr marL="942023" lvl="1" indent="-457200">
              <a:buFont typeface="Wingdings" panose="05000000000000000000" pitchFamily="2" charset="2"/>
              <a:buChar char="ü"/>
            </a:pPr>
            <a:r>
              <a:rPr lang="en-US" sz="2600" dirty="0"/>
              <a:t>Not subject to the kiddie tax</a:t>
            </a:r>
          </a:p>
          <a:p>
            <a:r>
              <a:rPr lang="en-US" sz="2800" dirty="0"/>
              <a:t>Unearned income</a:t>
            </a:r>
            <a:endParaRPr lang="en-US" sz="2600" dirty="0"/>
          </a:p>
          <a:p>
            <a:pPr marL="974725" lvl="1" indent="-457200">
              <a:buFont typeface="Wingdings" panose="05000000000000000000" pitchFamily="2" charset="2"/>
              <a:buChar char="ü"/>
            </a:pPr>
            <a:r>
              <a:rPr lang="en-US" sz="2600" dirty="0"/>
              <a:t>Limited standard deduction (if dependent)</a:t>
            </a:r>
          </a:p>
          <a:p>
            <a:pPr marL="974725" lvl="1" indent="-457200">
              <a:buFont typeface="Wingdings" panose="05000000000000000000" pitchFamily="2" charset="2"/>
              <a:buChar char="ü"/>
            </a:pPr>
            <a:r>
              <a:rPr lang="en-US" sz="2600" dirty="0"/>
              <a:t>Kiddie tax for children under age 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on children’s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245</a:t>
            </a:r>
          </a:p>
        </p:txBody>
      </p:sp>
    </p:spTree>
    <p:extLst>
      <p:ext uri="{BB962C8B-B14F-4D97-AF65-F5344CB8AC3E}">
        <p14:creationId xmlns:p14="http://schemas.microsoft.com/office/powerpoint/2010/main" val="34134099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TCJA had imposed tax at estate and trust rates</a:t>
            </a:r>
          </a:p>
          <a:p>
            <a:r>
              <a:rPr lang="en-US" sz="2800" dirty="0"/>
              <a:t>SECURE Act repealed for tax years beginning after 2019</a:t>
            </a:r>
          </a:p>
          <a:p>
            <a:r>
              <a:rPr lang="en-US" sz="2800" dirty="0"/>
              <a:t>Can elect to amend 2018 and/or 2019 returns</a:t>
            </a:r>
          </a:p>
          <a:p>
            <a:pPr marL="173038" indent="-173038"/>
            <a:r>
              <a:rPr lang="en-US" sz="2800" dirty="0"/>
              <a:t>Unearned income of child in excess of $2,200 is taxed at parent’s marginal tax rate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Kiddie tax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245</a:t>
            </a:r>
          </a:p>
        </p:txBody>
      </p:sp>
    </p:spTree>
    <p:extLst>
      <p:ext uri="{BB962C8B-B14F-4D97-AF65-F5344CB8AC3E}">
        <p14:creationId xmlns:p14="http://schemas.microsoft.com/office/powerpoint/2010/main" val="3365810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Definition is broad</a:t>
            </a:r>
          </a:p>
          <a:p>
            <a:pPr marL="173038" indent="-173038"/>
            <a:r>
              <a:rPr lang="en-US" sz="2800" dirty="0"/>
              <a:t>Includes spouses operating a business together and sharing profits</a:t>
            </a:r>
          </a:p>
          <a:p>
            <a:pPr marL="173038" indent="-173038"/>
            <a:r>
              <a:rPr lang="en-US" sz="2800" dirty="0"/>
              <a:t>Spouses may choose to be a qualified joint venture</a:t>
            </a:r>
          </a:p>
          <a:p>
            <a:pPr marL="173038" indent="-173038"/>
            <a:r>
              <a:rPr lang="en-US" sz="2800" dirty="0"/>
              <a:t>Will a child be considered a partner?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245-249</a:t>
            </a:r>
          </a:p>
        </p:txBody>
      </p:sp>
    </p:spTree>
    <p:extLst>
      <p:ext uri="{BB962C8B-B14F-4D97-AF65-F5344CB8AC3E}">
        <p14:creationId xmlns:p14="http://schemas.microsoft.com/office/powerpoint/2010/main" val="4977758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/>
            <a:r>
              <a:rPr lang="en-US" sz="2800" dirty="0"/>
              <a:t>Unincorporated business owned solely by a married couple</a:t>
            </a:r>
          </a:p>
          <a:p>
            <a:pPr marL="173038" indent="-173038"/>
            <a:r>
              <a:rPr lang="en-US" sz="2800" dirty="0"/>
              <a:t>Both spouses must materially participate (without attribution)</a:t>
            </a:r>
          </a:p>
          <a:p>
            <a:pPr marL="173038" indent="-173038"/>
            <a:r>
              <a:rPr lang="en-US" sz="2800" dirty="0"/>
              <a:t>Business (or assets) are not held in the name of a state law entity (partnership, LLC, etc.) (See Observation)</a:t>
            </a:r>
          </a:p>
          <a:p>
            <a:pPr marL="173038" indent="-173038"/>
            <a:r>
              <a:rPr lang="en-US" sz="2800" dirty="0"/>
              <a:t>Both spouses elect QJV treatment (Ex. 7.22)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joint venture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246-247</a:t>
            </a:r>
          </a:p>
        </p:txBody>
      </p:sp>
    </p:spTree>
    <p:extLst>
      <p:ext uri="{BB962C8B-B14F-4D97-AF65-F5344CB8AC3E}">
        <p14:creationId xmlns:p14="http://schemas.microsoft.com/office/powerpoint/2010/main" val="30716940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spouse treated as a sole proprietor</a:t>
            </a:r>
          </a:p>
          <a:p>
            <a:pPr marL="173038" indent="-173038"/>
            <a:r>
              <a:rPr lang="en-US" sz="2800" dirty="0"/>
              <a:t>All income, expense, credits are split based on interest in the venture</a:t>
            </a:r>
          </a:p>
          <a:p>
            <a:pPr marL="173038" indent="-173038"/>
            <a:r>
              <a:rPr lang="en-US" sz="2800" dirty="0"/>
              <a:t>Each spouse files Sch. F, Sch. SE, etc.</a:t>
            </a:r>
          </a:p>
          <a:p>
            <a:pPr marL="173038" indent="-173038"/>
            <a:r>
              <a:rPr lang="en-US" sz="2800" dirty="0"/>
              <a:t>Note: splitting SE income may affect benefits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as a qjv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246-247</a:t>
            </a:r>
          </a:p>
        </p:txBody>
      </p:sp>
    </p:spTree>
    <p:extLst>
      <p:ext uri="{BB962C8B-B14F-4D97-AF65-F5344CB8AC3E}">
        <p14:creationId xmlns:p14="http://schemas.microsoft.com/office/powerpoint/2010/main" val="19698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B623D2-F8D7-4112-8DD1-212733BFF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41488"/>
              </p:ext>
            </p:extLst>
          </p:nvPr>
        </p:nvGraphicFramePr>
        <p:xfrm>
          <a:off x="1366982" y="1530455"/>
          <a:ext cx="9901382" cy="3829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5805">
                  <a:extLst>
                    <a:ext uri="{9D8B030D-6E8A-4147-A177-3AD203B41FA5}">
                      <a16:colId xmlns:a16="http://schemas.microsoft.com/office/drawing/2014/main" val="2807293996"/>
                    </a:ext>
                  </a:extLst>
                </a:gridCol>
                <a:gridCol w="4125577">
                  <a:extLst>
                    <a:ext uri="{9D8B030D-6E8A-4147-A177-3AD203B41FA5}">
                      <a16:colId xmlns:a16="http://schemas.microsoft.com/office/drawing/2014/main" val="2453553082"/>
                    </a:ext>
                  </a:extLst>
                </a:gridCol>
              </a:tblGrid>
              <a:tr h="6585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Asset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Recovery Class</a:t>
                      </a:r>
                      <a:endParaRPr lang="en-US" sz="3200" b="1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29745592"/>
                  </a:ext>
                </a:extLst>
              </a:tr>
              <a:tr h="876235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New combine (2017)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7-year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3638512"/>
                  </a:ext>
                </a:extLst>
              </a:tr>
              <a:tr h="583111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New farm tractor (2020)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5-year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1203202"/>
                  </a:ext>
                </a:extLst>
              </a:tr>
              <a:tr h="570426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Used plow (2020)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7-year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89030003"/>
                  </a:ext>
                </a:extLst>
              </a:tr>
              <a:tr h="570426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Fence (2020)*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7-year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0248367"/>
                  </a:ext>
                </a:extLst>
              </a:tr>
              <a:tr h="570426">
                <a:tc>
                  <a:txBody>
                    <a:bodyPr/>
                    <a:lstStyle/>
                    <a:p>
                      <a:pPr marL="91440" marR="0" indent="-9144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Grain bin (2020)*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7-year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168786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7.1 And fig. 7.1 – jill Daniels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10557164" y="619576"/>
            <a:ext cx="85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2A25ED-F4E0-4021-A8E7-5241816DDB3D}"/>
              </a:ext>
            </a:extLst>
          </p:cNvPr>
          <p:cNvSpPr txBox="1"/>
          <p:nvPr/>
        </p:nvSpPr>
        <p:spPr>
          <a:xfrm>
            <a:off x="2022764" y="5560291"/>
            <a:ext cx="4073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7-year whether new or used</a:t>
            </a:r>
          </a:p>
        </p:txBody>
      </p:sp>
    </p:spTree>
    <p:extLst>
      <p:ext uri="{BB962C8B-B14F-4D97-AF65-F5344CB8AC3E}">
        <p14:creationId xmlns:p14="http://schemas.microsoft.com/office/powerpoint/2010/main" val="12939498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Election is made by not filing Form 1065 and instead reporting split income on separate forms on Form 1040</a:t>
            </a:r>
          </a:p>
          <a:p>
            <a:r>
              <a:rPr lang="en-US" sz="2800" dirty="0"/>
              <a:t>Revocable only with IRS consent</a:t>
            </a:r>
          </a:p>
          <a:p>
            <a:r>
              <a:rPr lang="en-US" sz="2800" dirty="0"/>
              <a:t>Election becomes invalid when a condition is broken</a:t>
            </a:r>
          </a:p>
          <a:p>
            <a:pPr lvl="1"/>
            <a:r>
              <a:rPr lang="en-US" sz="2600" dirty="0"/>
              <a:t>Form 1065 is then required</a:t>
            </a:r>
          </a:p>
          <a:p>
            <a:pPr lvl="1"/>
            <a:r>
              <a:rPr lang="en-US" sz="2600" dirty="0"/>
              <a:t>Electing again when conditions are met will cause termination of the partnership for federal tax purposes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qjv election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247</a:t>
            </a:r>
          </a:p>
        </p:txBody>
      </p:sp>
    </p:spTree>
    <p:extLst>
      <p:ext uri="{BB962C8B-B14F-4D97-AF65-F5344CB8AC3E}">
        <p14:creationId xmlns:p14="http://schemas.microsoft.com/office/powerpoint/2010/main" val="2405923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3751"/>
            <a:ext cx="10058400" cy="4015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Family partnership rules:</a:t>
            </a:r>
          </a:p>
          <a:p>
            <a:pPr lvl="1"/>
            <a:r>
              <a:rPr lang="en-US" sz="2600" dirty="0"/>
              <a:t>Tax income produced by capital to those who contribute capital</a:t>
            </a:r>
          </a:p>
          <a:p>
            <a:pPr lvl="1"/>
            <a:r>
              <a:rPr lang="en-US" sz="2600" dirty="0"/>
              <a:t>Tax income derived from services to those providing the service</a:t>
            </a:r>
          </a:p>
          <a:p>
            <a:pPr lvl="1"/>
            <a:r>
              <a:rPr lang="en-US" sz="2600" dirty="0"/>
              <a:t>Determine whether the recipient of gifted interest will be recognized as a partner</a:t>
            </a:r>
          </a:p>
          <a:p>
            <a:pPr lvl="1"/>
            <a:r>
              <a:rPr lang="en-US" sz="2600" dirty="0"/>
              <a:t>State that interests purchased from family members are treated as gifts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partnerships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247-249</a:t>
            </a:r>
          </a:p>
        </p:txBody>
      </p:sp>
    </p:spTree>
    <p:extLst>
      <p:ext uri="{BB962C8B-B14F-4D97-AF65-F5344CB8AC3E}">
        <p14:creationId xmlns:p14="http://schemas.microsoft.com/office/powerpoint/2010/main" val="40929963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27201"/>
            <a:ext cx="10058400" cy="4141892"/>
          </a:xfrm>
        </p:spPr>
        <p:txBody>
          <a:bodyPr>
            <a:normAutofit/>
          </a:bodyPr>
          <a:lstStyle/>
          <a:p>
            <a:pPr marL="173038" indent="-173038"/>
            <a:r>
              <a:rPr lang="en-US" sz="2800" dirty="0"/>
              <a:t>If capital is a material income-producing factor, partner must have a capital interest</a:t>
            </a:r>
          </a:p>
          <a:p>
            <a:pPr marL="173038" indent="-173038"/>
            <a:r>
              <a:rPr lang="en-US" sz="2800" dirty="0"/>
              <a:t>A donee is not recognized if transfer is incomplete</a:t>
            </a:r>
          </a:p>
          <a:p>
            <a:pPr marL="657861" lvl="1" indent="-173038"/>
            <a:r>
              <a:rPr lang="en-US" sz="2600" dirty="0"/>
              <a:t>Retention of control of distributions</a:t>
            </a:r>
          </a:p>
          <a:p>
            <a:pPr marL="657861" lvl="1" indent="-173038"/>
            <a:r>
              <a:rPr lang="en-US" sz="2600" dirty="0"/>
              <a:t>Restrictions on liquidation rights</a:t>
            </a:r>
          </a:p>
          <a:p>
            <a:pPr marL="657861" lvl="1" indent="-173038"/>
            <a:r>
              <a:rPr lang="en-US" sz="2600" dirty="0"/>
              <a:t>Retention of control of crucial assets</a:t>
            </a:r>
          </a:p>
          <a:p>
            <a:pPr marL="657861" lvl="1" indent="-173038"/>
            <a:r>
              <a:rPr lang="en-US" sz="2600" dirty="0"/>
              <a:t>Retention of management control (maybe)</a:t>
            </a:r>
          </a:p>
          <a:p>
            <a:pPr marL="657861" lvl="1" indent="-173038"/>
            <a:r>
              <a:rPr lang="en-US" sz="2600" dirty="0"/>
              <a:t>Practitioner Note – minor child a challenge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Recognition of donee as partner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247-248</a:t>
            </a:r>
          </a:p>
        </p:txBody>
      </p:sp>
    </p:spTree>
    <p:extLst>
      <p:ext uri="{BB962C8B-B14F-4D97-AF65-F5344CB8AC3E}">
        <p14:creationId xmlns:p14="http://schemas.microsoft.com/office/powerpoint/2010/main" val="24671709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0" y="1615441"/>
            <a:ext cx="10425084" cy="4253652"/>
          </a:xfrm>
        </p:spPr>
        <p:txBody>
          <a:bodyPr>
            <a:normAutofit/>
          </a:bodyPr>
          <a:lstStyle/>
          <a:p>
            <a:r>
              <a:rPr lang="en-US" sz="2800" dirty="0"/>
              <a:t>Partnership </a:t>
            </a:r>
            <a:r>
              <a:rPr lang="en-US" sz="2800" b="1" i="1" u="sng" dirty="0"/>
              <a:t>may </a:t>
            </a:r>
            <a:r>
              <a:rPr lang="en-US" sz="2800" dirty="0"/>
              <a:t>have to reallocate income to:</a:t>
            </a:r>
          </a:p>
          <a:p>
            <a:pPr marL="690563" lvl="1" indent="-296863">
              <a:buFont typeface="Wingdings" panose="05000000000000000000" pitchFamily="2" charset="2"/>
              <a:buChar char="Ø"/>
            </a:pPr>
            <a:r>
              <a:rPr lang="en-US" sz="2600" dirty="0"/>
              <a:t>Reflect a reasonable allowance for the services of the donor</a:t>
            </a:r>
          </a:p>
          <a:p>
            <a:pPr marL="690563" lvl="1" indent="-296863">
              <a:buFont typeface="Wingdings" panose="05000000000000000000" pitchFamily="2" charset="2"/>
              <a:buChar char="Ø"/>
            </a:pPr>
            <a:r>
              <a:rPr lang="en-US" sz="2600" dirty="0"/>
              <a:t>Allocate the residual in accordance with interests in capital</a:t>
            </a:r>
          </a:p>
          <a:p>
            <a:pPr marL="173038" indent="-173038"/>
            <a:r>
              <a:rPr lang="en-US" sz="2800" dirty="0"/>
              <a:t>Ultimately, consider all circumstances of the business</a:t>
            </a:r>
          </a:p>
          <a:p>
            <a:pPr marL="173038" indent="-173038"/>
            <a:r>
              <a:rPr lang="en-US" sz="2800" dirty="0"/>
              <a:t>Ex. 7.23 Control retained by parents, son has no real capital interest and performed no services </a:t>
            </a:r>
          </a:p>
          <a:p>
            <a:pPr marL="942023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No allocation to son</a:t>
            </a:r>
          </a:p>
          <a:p>
            <a:r>
              <a:rPr lang="en-US" sz="2800" dirty="0"/>
              <a:t>Ex. 7.24 Unrestricted interest, IRS okay with allocations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of family partnership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248-249</a:t>
            </a:r>
          </a:p>
        </p:txBody>
      </p:sp>
    </p:spTree>
    <p:extLst>
      <p:ext uri="{BB962C8B-B14F-4D97-AF65-F5344CB8AC3E}">
        <p14:creationId xmlns:p14="http://schemas.microsoft.com/office/powerpoint/2010/main" val="28984216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Election by an executor under I.R.C. §2032A</a:t>
            </a:r>
          </a:p>
          <a:p>
            <a:r>
              <a:rPr lang="en-US" sz="2800" dirty="0"/>
              <a:t>Applies to farms and closely held businesses</a:t>
            </a:r>
          </a:p>
          <a:p>
            <a:pPr marL="173038" indent="-173038"/>
            <a:r>
              <a:rPr lang="en-US" sz="2800" dirty="0"/>
              <a:t>Values the real estate at business use value rather than at FMV</a:t>
            </a:r>
          </a:p>
          <a:p>
            <a:pPr marL="173038" indent="-173038"/>
            <a:r>
              <a:rPr lang="en-US" sz="2800" dirty="0"/>
              <a:t>Decedent must be resident or citizen of the U.S.</a:t>
            </a:r>
          </a:p>
          <a:p>
            <a:pPr marL="173038" indent="-173038"/>
            <a:r>
              <a:rPr lang="en-US" sz="2800" dirty="0"/>
              <a:t>Beneficiaries of the property must consent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4: special use valuation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249-252</a:t>
            </a:r>
          </a:p>
        </p:txBody>
      </p:sp>
    </p:spTree>
    <p:extLst>
      <p:ext uri="{BB962C8B-B14F-4D97-AF65-F5344CB8AC3E}">
        <p14:creationId xmlns:p14="http://schemas.microsoft.com/office/powerpoint/2010/main" val="15130330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Check the “Yes” box on Form 706</a:t>
            </a:r>
          </a:p>
          <a:p>
            <a:r>
              <a:rPr lang="en-US" sz="2800" dirty="0"/>
              <a:t>Complete and file Schedule A-1 with attachments</a:t>
            </a:r>
          </a:p>
          <a:p>
            <a:r>
              <a:rPr lang="en-US" sz="2800" dirty="0"/>
              <a:t>Can be made on a late filed initial return</a:t>
            </a:r>
          </a:p>
          <a:p>
            <a:pPr marL="173038" indent="-173038"/>
            <a:r>
              <a:rPr lang="en-US" sz="2800" dirty="0"/>
              <a:t>Indicate “Section 2032A valuation” in the description column when listing the property on Form 706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2032A election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249</a:t>
            </a:r>
          </a:p>
        </p:txBody>
      </p:sp>
    </p:spTree>
    <p:extLst>
      <p:ext uri="{BB962C8B-B14F-4D97-AF65-F5344CB8AC3E}">
        <p14:creationId xmlns:p14="http://schemas.microsoft.com/office/powerpoint/2010/main" val="14821888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25601"/>
            <a:ext cx="10058400" cy="424349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Located in the U.S.</a:t>
            </a:r>
          </a:p>
          <a:p>
            <a:r>
              <a:rPr lang="en-US" sz="2800" dirty="0"/>
              <a:t>Qualified use by decedent or family member at death</a:t>
            </a:r>
          </a:p>
          <a:p>
            <a:r>
              <a:rPr lang="en-US" sz="2800" dirty="0"/>
              <a:t>Property passes to a qualified heir</a:t>
            </a:r>
          </a:p>
          <a:p>
            <a:pPr marL="173038" indent="-173038"/>
            <a:r>
              <a:rPr lang="en-US" sz="2800" dirty="0"/>
              <a:t>50% or more of estate value in real or personal assets used in a qualified use, and</a:t>
            </a:r>
          </a:p>
          <a:p>
            <a:pPr marL="173038" indent="-173038"/>
            <a:r>
              <a:rPr lang="en-US" sz="2800" dirty="0"/>
              <a:t>25% or more of the estate value was real property </a:t>
            </a:r>
          </a:p>
          <a:p>
            <a:pPr marL="657861" lvl="1" indent="-173038"/>
            <a:r>
              <a:rPr lang="en-US" sz="2600" dirty="0"/>
              <a:t>owned and used by decedent or family member in 5 or more of 8 years prior to death, </a:t>
            </a:r>
          </a:p>
          <a:p>
            <a:pPr marL="657861" lvl="1" indent="-173038"/>
            <a:r>
              <a:rPr lang="en-US" sz="2600" dirty="0"/>
              <a:t>Material participation in the business (with exceptions)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real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249-250</a:t>
            </a:r>
          </a:p>
        </p:txBody>
      </p:sp>
    </p:spTree>
    <p:extLst>
      <p:ext uri="{BB962C8B-B14F-4D97-AF65-F5344CB8AC3E}">
        <p14:creationId xmlns:p14="http://schemas.microsoft.com/office/powerpoint/2010/main" val="18467893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3750"/>
            <a:ext cx="10058400" cy="4150809"/>
          </a:xfrm>
        </p:spPr>
        <p:txBody>
          <a:bodyPr>
            <a:normAutofit lnSpcReduction="10000"/>
          </a:bodyPr>
          <a:lstStyle/>
          <a:p>
            <a:pPr marL="173038" indent="-173038"/>
            <a:r>
              <a:rPr lang="en-US" sz="2800" dirty="0"/>
              <a:t>Property must be used in farming or a non-farm trade or business</a:t>
            </a:r>
          </a:p>
          <a:p>
            <a:pPr marL="173038" indent="-173038"/>
            <a:r>
              <a:rPr lang="en-US" sz="2800" dirty="0"/>
              <a:t>Farming defined within I.R.C. §2032A and includes timber production and certain processing of ag products</a:t>
            </a:r>
          </a:p>
          <a:p>
            <a:pPr marL="173038" indent="-173038"/>
            <a:r>
              <a:rPr lang="en-US" sz="2800" dirty="0"/>
              <a:t>Qualified heir is the family member who inherited – ancestor, spouse, lineal descendant, spouse of lineal descendant</a:t>
            </a:r>
          </a:p>
          <a:p>
            <a:pPr marL="173038" indent="-173038"/>
            <a:r>
              <a:rPr lang="en-US" sz="2800" dirty="0"/>
              <a:t>Family member of qualified heir becomes such if property is transferred to them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Qualified use &amp; qualified heir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250</a:t>
            </a:r>
          </a:p>
        </p:txBody>
      </p:sp>
    </p:spTree>
    <p:extLst>
      <p:ext uri="{BB962C8B-B14F-4D97-AF65-F5344CB8AC3E}">
        <p14:creationId xmlns:p14="http://schemas.microsoft.com/office/powerpoint/2010/main" val="30771110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2020 maximum reduction in estate value is $1,180,000</a:t>
            </a:r>
          </a:p>
          <a:p>
            <a:r>
              <a:rPr lang="en-US" sz="2800" dirty="0"/>
              <a:t>Ex. 7.25 Significant savings for estates over the $11,580,000 estate tax exemption</a:t>
            </a:r>
          </a:p>
          <a:p>
            <a:r>
              <a:rPr lang="en-US" sz="2800" dirty="0"/>
              <a:t>Both amounts are indexed for inflation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250</a:t>
            </a:r>
          </a:p>
        </p:txBody>
      </p:sp>
    </p:spTree>
    <p:extLst>
      <p:ext uri="{BB962C8B-B14F-4D97-AF65-F5344CB8AC3E}">
        <p14:creationId xmlns:p14="http://schemas.microsoft.com/office/powerpoint/2010/main" val="22191750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131732"/>
          </a:xfrm>
        </p:spPr>
        <p:txBody>
          <a:bodyPr>
            <a:normAutofit/>
          </a:bodyPr>
          <a:lstStyle/>
          <a:p>
            <a:r>
              <a:rPr lang="en-US" sz="2800" dirty="0"/>
              <a:t>Qualified heir agrees to be liable for additional tax</a:t>
            </a:r>
          </a:p>
          <a:p>
            <a:r>
              <a:rPr lang="en-US" sz="2800" dirty="0"/>
              <a:t>Liability continues for 10 years after decedent’s death</a:t>
            </a:r>
          </a:p>
          <a:p>
            <a:pPr marL="173038" indent="-173038"/>
            <a:r>
              <a:rPr lang="en-US" sz="2800" dirty="0"/>
              <a:t>Recapture typically triggered by sale of property outside the family, or cessation of qualified use</a:t>
            </a:r>
          </a:p>
          <a:p>
            <a:pPr marL="173038" indent="-173038"/>
            <a:r>
              <a:rPr lang="en-US" sz="2800" dirty="0"/>
              <a:t>Pay back the estate tax saved </a:t>
            </a:r>
          </a:p>
          <a:p>
            <a:pPr marL="942023" lvl="1" indent="-457200">
              <a:buFont typeface="Wingdings" panose="05000000000000000000" pitchFamily="2" charset="2"/>
              <a:buChar char="Ø"/>
            </a:pPr>
            <a:r>
              <a:rPr lang="en-US" sz="2600" dirty="0"/>
              <a:t>limited to excess of FMV (at time of recapture event) over the value used on Form 706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estate tax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250-251</a:t>
            </a:r>
          </a:p>
        </p:txBody>
      </p:sp>
    </p:spTree>
    <p:extLst>
      <p:ext uri="{BB962C8B-B14F-4D97-AF65-F5344CB8AC3E}">
        <p14:creationId xmlns:p14="http://schemas.microsoft.com/office/powerpoint/2010/main" val="338562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Was a maximum of 150% DB for farm assets place in service</a:t>
            </a:r>
          </a:p>
          <a:p>
            <a:pPr lvl="1"/>
            <a:r>
              <a:rPr lang="en-US" sz="2400" dirty="0"/>
              <a:t>After 12/31/1986 and</a:t>
            </a:r>
          </a:p>
          <a:p>
            <a:pPr lvl="1"/>
            <a:r>
              <a:rPr lang="en-US" sz="2400" dirty="0"/>
              <a:t>Before 1/1/2018</a:t>
            </a:r>
          </a:p>
          <a:p>
            <a:r>
              <a:rPr lang="en-US" sz="2400" dirty="0"/>
              <a:t>After 12/31/2017 maximum rate of depreciation is 200% DB</a:t>
            </a:r>
          </a:p>
          <a:p>
            <a:r>
              <a:rPr lang="en-US" sz="2400" dirty="0"/>
              <a:t>Maximum rate applies only to assets in the 3-, 5-, 7-, and 10-year MACRS classes</a:t>
            </a:r>
          </a:p>
          <a:p>
            <a:r>
              <a:rPr lang="en-US" sz="2400" dirty="0"/>
              <a:t>Several exceptions to the maximums both before and after TCJA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 asset depreciation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220-221 </a:t>
            </a:r>
          </a:p>
        </p:txBody>
      </p:sp>
    </p:spTree>
    <p:extLst>
      <p:ext uri="{BB962C8B-B14F-4D97-AF65-F5344CB8AC3E}">
        <p14:creationId xmlns:p14="http://schemas.microsoft.com/office/powerpoint/2010/main" val="250824705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56081"/>
            <a:ext cx="10058400" cy="4213012"/>
          </a:xfrm>
        </p:spPr>
        <p:txBody>
          <a:bodyPr>
            <a:normAutofit/>
          </a:bodyPr>
          <a:lstStyle/>
          <a:p>
            <a:r>
              <a:rPr lang="en-US" sz="2800" dirty="0"/>
              <a:t>IRS places on lien on the property</a:t>
            </a:r>
          </a:p>
          <a:p>
            <a:pPr marL="173038" indent="-173038"/>
            <a:r>
              <a:rPr lang="en-US" sz="2800" dirty="0"/>
              <a:t>Recapture also occurs if a qualified heir or a family member does not materially participate in the farm for more than 3 years in any 8-year period after the decedent’s death</a:t>
            </a:r>
          </a:p>
          <a:p>
            <a:r>
              <a:rPr lang="en-US" sz="2800" dirty="0"/>
              <a:t>Timber harvest is a recapture event</a:t>
            </a:r>
          </a:p>
          <a:p>
            <a:pPr marL="173038" indent="-173038"/>
            <a:r>
              <a:rPr lang="en-US" sz="2800" dirty="0"/>
              <a:t>Leasing is a recapture event unless surviving spouse or lineal descendant cash leases to his/her family member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Recapture details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251-252</a:t>
            </a:r>
          </a:p>
        </p:txBody>
      </p:sp>
    </p:spTree>
    <p:extLst>
      <p:ext uri="{BB962C8B-B14F-4D97-AF65-F5344CB8AC3E}">
        <p14:creationId xmlns:p14="http://schemas.microsoft.com/office/powerpoint/2010/main" val="28048611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56081"/>
            <a:ext cx="10058400" cy="4213012"/>
          </a:xfrm>
        </p:spPr>
        <p:txBody>
          <a:bodyPr>
            <a:normAutofit/>
          </a:bodyPr>
          <a:lstStyle/>
          <a:p>
            <a:pPr marL="173038" indent="-173038"/>
            <a:r>
              <a:rPr lang="en-US" sz="2800" dirty="0"/>
              <a:t>Qualified heir has 2 years to commence qualified use, then the 10-year recapture period starts</a:t>
            </a:r>
          </a:p>
          <a:p>
            <a:pPr marL="173038" indent="-173038"/>
            <a:r>
              <a:rPr lang="en-US" sz="2800" dirty="0"/>
              <a:t>Practitioner Note – no recapture with involuntary conversion (property replaced) or like-kind exchange (not boot received)</a:t>
            </a:r>
          </a:p>
          <a:p>
            <a:pPr marL="173038" indent="-173038"/>
            <a:r>
              <a:rPr lang="en-US" sz="2800" dirty="0"/>
              <a:t>Qualified heir may </a:t>
            </a:r>
            <a:r>
              <a:rPr lang="en-US" sz="2800" u="sng" dirty="0"/>
              <a:t>elect</a:t>
            </a:r>
            <a:r>
              <a:rPr lang="en-US" sz="2800" dirty="0"/>
              <a:t> to adjust basis if recapture occurs but that makes the heir liable for interest on the underpaid estate tax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Recapture details (continued)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251-252</a:t>
            </a:r>
          </a:p>
        </p:txBody>
      </p:sp>
    </p:spTree>
    <p:extLst>
      <p:ext uri="{BB962C8B-B14F-4D97-AF65-F5344CB8AC3E}">
        <p14:creationId xmlns:p14="http://schemas.microsoft.com/office/powerpoint/2010/main" val="292411119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108201"/>
            <a:ext cx="10180320" cy="3760891"/>
          </a:xfrm>
        </p:spPr>
        <p:txBody>
          <a:bodyPr>
            <a:normAutofit/>
          </a:bodyPr>
          <a:lstStyle/>
          <a:p>
            <a:r>
              <a:rPr lang="en-US" sz="2800" dirty="0"/>
              <a:t>15.3% tax</a:t>
            </a:r>
          </a:p>
          <a:p>
            <a:pPr lvl="1"/>
            <a:r>
              <a:rPr lang="en-US" sz="2600" dirty="0"/>
              <a:t>12.4% OASDI, on maximum earnings of $137,700 (indexed)</a:t>
            </a:r>
          </a:p>
          <a:p>
            <a:pPr lvl="1"/>
            <a:r>
              <a:rPr lang="en-US" sz="2600" dirty="0"/>
              <a:t>2.9% Medicare, on unlimited earnings</a:t>
            </a:r>
          </a:p>
          <a:p>
            <a:pPr lvl="1"/>
            <a:r>
              <a:rPr lang="en-US" sz="2600" dirty="0"/>
              <a:t>0.9% additional Medicare tax on net earnings over $250,000 (MFJ) or $200,000 (S or HOH)</a:t>
            </a:r>
          </a:p>
          <a:p>
            <a:r>
              <a:rPr lang="en-US" sz="2800" dirty="0"/>
              <a:t>Applies to 92.35% of earnings to correspond to employees</a:t>
            </a:r>
          </a:p>
          <a:p>
            <a:r>
              <a:rPr lang="en-US" sz="2800" dirty="0"/>
              <a:t>Self-employed deducts ½ of SE tax paid on Form 1040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5: self-employment tax on Ag. Income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252-260</a:t>
            </a:r>
          </a:p>
        </p:txBody>
      </p:sp>
    </p:spTree>
    <p:extLst>
      <p:ext uri="{BB962C8B-B14F-4D97-AF65-F5344CB8AC3E}">
        <p14:creationId xmlns:p14="http://schemas.microsoft.com/office/powerpoint/2010/main" val="423794560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/>
              <a:t>All</a:t>
            </a:r>
            <a:r>
              <a:rPr lang="en-US" sz="2800" dirty="0"/>
              <a:t> net income from a trade or business</a:t>
            </a:r>
          </a:p>
          <a:p>
            <a:pPr lvl="1"/>
            <a:r>
              <a:rPr lang="en-US" sz="2600" u="sng" dirty="0"/>
              <a:t>Except</a:t>
            </a:r>
            <a:r>
              <a:rPr lang="en-US" sz="2600" dirty="0"/>
              <a:t> rentals from real estate and personal property leased with real estate</a:t>
            </a:r>
          </a:p>
          <a:p>
            <a:pPr lvl="2"/>
            <a:r>
              <a:rPr lang="en-US" sz="2200" u="sng" dirty="0"/>
              <a:t>Unless</a:t>
            </a:r>
            <a:r>
              <a:rPr lang="en-US" sz="2200" dirty="0"/>
              <a:t>:</a:t>
            </a:r>
          </a:p>
          <a:p>
            <a:pPr lvl="3"/>
            <a:r>
              <a:rPr lang="en-US" sz="2200" dirty="0"/>
              <a:t>Taxpayer is a real estate dealer, or</a:t>
            </a:r>
          </a:p>
          <a:p>
            <a:pPr lvl="3"/>
            <a:r>
              <a:rPr lang="en-US" sz="2200" dirty="0"/>
              <a:t>The rental is derived under an </a:t>
            </a:r>
            <a:r>
              <a:rPr lang="en-US" sz="2200" b="1" dirty="0"/>
              <a:t>arrangement</a:t>
            </a:r>
            <a:r>
              <a:rPr lang="en-US" sz="2200" dirty="0"/>
              <a:t> under which the </a:t>
            </a:r>
            <a:r>
              <a:rPr lang="en-US" sz="2200" b="1" dirty="0"/>
              <a:t>land</a:t>
            </a:r>
            <a:r>
              <a:rPr lang="en-US" sz="2200" dirty="0"/>
              <a:t>owner </a:t>
            </a:r>
            <a:r>
              <a:rPr lang="en-US" sz="2200" b="1" dirty="0"/>
              <a:t>materially participates </a:t>
            </a:r>
            <a:r>
              <a:rPr lang="en-US" sz="2200" dirty="0"/>
              <a:t>in the production or management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Activities of an agent not attributed to owner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 earnings – I.R.C. §1402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252-253</a:t>
            </a:r>
          </a:p>
        </p:txBody>
      </p:sp>
    </p:spTree>
    <p:extLst>
      <p:ext uri="{BB962C8B-B14F-4D97-AF65-F5344CB8AC3E}">
        <p14:creationId xmlns:p14="http://schemas.microsoft.com/office/powerpoint/2010/main" val="3812958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Continuity, regularity, with a primary purpose of profit</a:t>
            </a:r>
          </a:p>
          <a:p>
            <a:r>
              <a:rPr lang="en-US" sz="2800" dirty="0"/>
              <a:t>Not a hobby farm – simply “Other Income”, Schedule 1</a:t>
            </a:r>
          </a:p>
          <a:p>
            <a:r>
              <a:rPr lang="en-US" sz="2800" dirty="0"/>
              <a:t>4-H or FFA Projects – </a:t>
            </a:r>
            <a:r>
              <a:rPr lang="en-US" sz="2800" i="1" u="sng" dirty="0"/>
              <a:t>generally</a:t>
            </a:r>
            <a:r>
              <a:rPr lang="en-US" sz="2800" dirty="0"/>
              <a:t> not a T or B</a:t>
            </a:r>
          </a:p>
          <a:p>
            <a:r>
              <a:rPr lang="en-US" sz="2800" dirty="0"/>
              <a:t>Farm rentals ???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or business?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253</a:t>
            </a:r>
          </a:p>
        </p:txBody>
      </p:sp>
    </p:spTree>
    <p:extLst>
      <p:ext uri="{BB962C8B-B14F-4D97-AF65-F5344CB8AC3E}">
        <p14:creationId xmlns:p14="http://schemas.microsoft.com/office/powerpoint/2010/main" val="23908929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/>
            <a:r>
              <a:rPr lang="en-US" sz="2800" dirty="0"/>
              <a:t>Unlike nonfarm rentals, which are excluded from SE, farm rental treatment can be ambiguous</a:t>
            </a:r>
          </a:p>
          <a:p>
            <a:pPr marL="173038" indent="-173038"/>
            <a:r>
              <a:rPr lang="en-US" sz="2800" dirty="0"/>
              <a:t>Note that SE treatment of rental may be separated from treatment for QBI purposes</a:t>
            </a:r>
          </a:p>
          <a:p>
            <a:pPr marL="173038" indent="-173038"/>
            <a:r>
              <a:rPr lang="en-US" sz="2800" dirty="0"/>
              <a:t>Straight cash rent to unrelated third party</a:t>
            </a:r>
          </a:p>
          <a:p>
            <a:pPr marL="657861" lvl="1" indent="-173038"/>
            <a:r>
              <a:rPr lang="en-US" sz="2600" dirty="0"/>
              <a:t>No material participation under the arrangement</a:t>
            </a:r>
          </a:p>
          <a:p>
            <a:pPr marL="657861" lvl="1" indent="-173038"/>
            <a:r>
              <a:rPr lang="en-US" sz="2600" dirty="0"/>
              <a:t>Report on Schedule E, no SE tax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 rentals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253-254</a:t>
            </a:r>
          </a:p>
        </p:txBody>
      </p:sp>
    </p:spTree>
    <p:extLst>
      <p:ext uri="{BB962C8B-B14F-4D97-AF65-F5344CB8AC3E}">
        <p14:creationId xmlns:p14="http://schemas.microsoft.com/office/powerpoint/2010/main" val="416132817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Landowner receives a share of the commodity raised</a:t>
            </a:r>
          </a:p>
          <a:p>
            <a:pPr marL="233363" indent="-233363"/>
            <a:r>
              <a:rPr lang="en-US" sz="2800" dirty="0"/>
              <a:t>Payment varies based on production and commodity price – element of risk</a:t>
            </a:r>
          </a:p>
          <a:p>
            <a:pPr marL="233363" indent="-233363"/>
            <a:r>
              <a:rPr lang="en-US" sz="2800" dirty="0"/>
              <a:t>SE income if landowner materially participates, Sch. F</a:t>
            </a:r>
          </a:p>
          <a:p>
            <a:pPr marL="233363" indent="-233363"/>
            <a:r>
              <a:rPr lang="en-US" sz="2800" dirty="0"/>
              <a:t>Without material participation:</a:t>
            </a:r>
          </a:p>
          <a:p>
            <a:pPr marL="718186" lvl="1" indent="-233363"/>
            <a:r>
              <a:rPr lang="en-US" sz="2600" dirty="0"/>
              <a:t>No SE tax</a:t>
            </a:r>
          </a:p>
          <a:p>
            <a:pPr marL="718186" lvl="1" indent="-233363"/>
            <a:r>
              <a:rPr lang="en-US" sz="2600" dirty="0"/>
              <a:t>Report on Form 4835, flows to Sch. E like cash rent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Crop share lease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254</a:t>
            </a:r>
          </a:p>
        </p:txBody>
      </p:sp>
    </p:spTree>
    <p:extLst>
      <p:ext uri="{BB962C8B-B14F-4D97-AF65-F5344CB8AC3E}">
        <p14:creationId xmlns:p14="http://schemas.microsoft.com/office/powerpoint/2010/main" val="35817049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Requires an arrangement between landowner and tenant</a:t>
            </a:r>
          </a:p>
          <a:p>
            <a:r>
              <a:rPr lang="en-US" sz="2800" dirty="0"/>
              <a:t>Landlord meets 1 or more of 4 tests</a:t>
            </a:r>
          </a:p>
          <a:p>
            <a:pPr lvl="1"/>
            <a:r>
              <a:rPr lang="en-US" sz="2600" dirty="0"/>
              <a:t>The first test is to do at least 3 of 4 things</a:t>
            </a:r>
          </a:p>
          <a:p>
            <a:pPr lvl="1"/>
            <a:r>
              <a:rPr lang="en-US" sz="2600" dirty="0"/>
              <a:t>Ex. 7.26 Clear cut example of no material participation</a:t>
            </a:r>
          </a:p>
          <a:p>
            <a:pPr lvl="1"/>
            <a:r>
              <a:rPr lang="en-US" sz="2600" dirty="0"/>
              <a:t>Ex. 7.27 Landowner provides 50% of inputs, farm manager handles the operation, no material participation attributed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participation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254</a:t>
            </a:r>
          </a:p>
        </p:txBody>
      </p:sp>
    </p:spTree>
    <p:extLst>
      <p:ext uri="{BB962C8B-B14F-4D97-AF65-F5344CB8AC3E}">
        <p14:creationId xmlns:p14="http://schemas.microsoft.com/office/powerpoint/2010/main" val="20038667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Personal property rental income</a:t>
            </a:r>
          </a:p>
          <a:p>
            <a:pPr lvl="1"/>
            <a:r>
              <a:rPr lang="en-US" sz="2600" dirty="0"/>
              <a:t>Generally subject to SE income</a:t>
            </a:r>
          </a:p>
          <a:p>
            <a:pPr lvl="1"/>
            <a:r>
              <a:rPr lang="en-US" sz="2600" dirty="0"/>
              <a:t>Exceptions:</a:t>
            </a:r>
          </a:p>
          <a:p>
            <a:pPr lvl="2"/>
            <a:r>
              <a:rPr lang="en-US" sz="2200" dirty="0"/>
              <a:t>Not a trade or business – regularly and continuously, for profit</a:t>
            </a:r>
          </a:p>
          <a:p>
            <a:pPr lvl="2"/>
            <a:r>
              <a:rPr lang="en-US" sz="2200" dirty="0"/>
              <a:t>Rental of equipment together with real estate</a:t>
            </a:r>
          </a:p>
          <a:p>
            <a:r>
              <a:rPr lang="en-US" sz="2800" dirty="0"/>
              <a:t>Ex. 7.28 typical getting out of farming equipment rental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property rental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254-255</a:t>
            </a:r>
          </a:p>
        </p:txBody>
      </p:sp>
    </p:spTree>
    <p:extLst>
      <p:ext uri="{BB962C8B-B14F-4D97-AF65-F5344CB8AC3E}">
        <p14:creationId xmlns:p14="http://schemas.microsoft.com/office/powerpoint/2010/main" val="42144416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0521"/>
            <a:ext cx="10058400" cy="376089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At risk of SE tax if </a:t>
            </a:r>
          </a:p>
          <a:p>
            <a:pPr lvl="1"/>
            <a:r>
              <a:rPr lang="en-US" sz="2600" dirty="0"/>
              <a:t>rent exceeds market value </a:t>
            </a:r>
            <a:r>
              <a:rPr lang="en-US" sz="2600" b="1" dirty="0"/>
              <a:t>and</a:t>
            </a:r>
            <a:r>
              <a:rPr lang="en-US" sz="2600" dirty="0"/>
              <a:t> </a:t>
            </a:r>
          </a:p>
          <a:p>
            <a:pPr lvl="1"/>
            <a:r>
              <a:rPr lang="en-US" sz="2600" dirty="0"/>
              <a:t>there’s a connection between </a:t>
            </a:r>
          </a:p>
          <a:p>
            <a:pPr lvl="2"/>
            <a:r>
              <a:rPr lang="en-US" sz="2600" dirty="0"/>
              <a:t>the rental arrangement and </a:t>
            </a:r>
          </a:p>
          <a:p>
            <a:pPr lvl="2"/>
            <a:r>
              <a:rPr lang="en-US" sz="2600" dirty="0"/>
              <a:t>the arrangement in which the landowner materially participates</a:t>
            </a:r>
          </a:p>
          <a:p>
            <a:pPr marL="173038" indent="-173038"/>
            <a:r>
              <a:rPr lang="en-US" sz="2800" i="1" dirty="0"/>
              <a:t>Martin</a:t>
            </a:r>
            <a:r>
              <a:rPr lang="en-US" sz="2800" dirty="0"/>
              <a:t> case puts burden on IRS to show nexus if rent is market value or less</a:t>
            </a:r>
          </a:p>
          <a:p>
            <a:pPr marL="173038" indent="-173038"/>
            <a:r>
              <a:rPr lang="en-US" sz="2800" dirty="0"/>
              <a:t>Ex. 7.29 Proper structuring of lease and business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Renting to a controlled entity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255-256</a:t>
            </a:r>
          </a:p>
        </p:txBody>
      </p:sp>
    </p:spTree>
    <p:extLst>
      <p:ext uri="{BB962C8B-B14F-4D97-AF65-F5344CB8AC3E}">
        <p14:creationId xmlns:p14="http://schemas.microsoft.com/office/powerpoint/2010/main" val="33934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76774"/>
            <a:ext cx="10058400" cy="3048400"/>
          </a:xfrm>
        </p:spPr>
        <p:txBody>
          <a:bodyPr/>
          <a:lstStyle/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Trees and vines bearing fruit/nuts are limited to SL (10-year property)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Assets in the 15- and 20-year classes are limited to 150% DB</a:t>
            </a:r>
          </a:p>
          <a:p>
            <a:pPr>
              <a:spcAft>
                <a:spcPts val="24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Residential rental and nonresidential real property are limited to</a:t>
            </a:r>
            <a:r>
              <a:rPr lang="en-US" dirty="0"/>
              <a:t> SL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exceptions to the maximums both before and after TCJA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221 </a:t>
            </a:r>
          </a:p>
        </p:txBody>
      </p:sp>
    </p:spTree>
    <p:extLst>
      <p:ext uri="{BB962C8B-B14F-4D97-AF65-F5344CB8AC3E}">
        <p14:creationId xmlns:p14="http://schemas.microsoft.com/office/powerpoint/2010/main" val="28488864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7681"/>
            <a:ext cx="10058400" cy="4111412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Farmer produces under contract with a processor</a:t>
            </a:r>
          </a:p>
          <a:p>
            <a:r>
              <a:rPr lang="en-US" sz="2800" dirty="0"/>
              <a:t>Receives payment per unit delivered</a:t>
            </a:r>
          </a:p>
          <a:p>
            <a:r>
              <a:rPr lang="en-US" sz="2800" dirty="0"/>
              <a:t>Treated as farm income subject to SE tax</a:t>
            </a:r>
          </a:p>
          <a:p>
            <a:pPr marL="173038" indent="-173038"/>
            <a:r>
              <a:rPr lang="en-US" sz="2800" dirty="0"/>
              <a:t>Farmer could separate facility rent from the production payments</a:t>
            </a:r>
          </a:p>
          <a:p>
            <a:pPr marL="657861" lvl="1" indent="-173038"/>
            <a:r>
              <a:rPr lang="en-US" sz="2600" dirty="0"/>
              <a:t>Two separate contracts, no nexus</a:t>
            </a:r>
          </a:p>
          <a:p>
            <a:pPr marL="657861" lvl="1" indent="-173038"/>
            <a:r>
              <a:rPr lang="en-US" sz="2600" dirty="0"/>
              <a:t>No more than fair rental charged</a:t>
            </a:r>
          </a:p>
          <a:p>
            <a:pPr marL="657861" lvl="1" indent="-173038"/>
            <a:r>
              <a:rPr lang="en-US" sz="2600" dirty="0"/>
              <a:t>Ex. 7.30 – Apply </a:t>
            </a:r>
            <a:r>
              <a:rPr lang="en-US" sz="2600" i="1" dirty="0"/>
              <a:t>Martin</a:t>
            </a:r>
            <a:r>
              <a:rPr lang="en-US" sz="2600" dirty="0"/>
              <a:t> case principles and avoid SE tax</a:t>
            </a:r>
          </a:p>
          <a:p>
            <a:pPr marL="173038" indent="-173038"/>
            <a:r>
              <a:rPr lang="en-US" sz="2800" dirty="0"/>
              <a:t>Practitioner Note – bad outcome in </a:t>
            </a:r>
            <a:r>
              <a:rPr lang="en-US" sz="2800" i="1" dirty="0"/>
              <a:t>Solvie</a:t>
            </a:r>
            <a:r>
              <a:rPr lang="en-US" sz="2800" dirty="0"/>
              <a:t> case b/c rent based on production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production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256-257</a:t>
            </a:r>
          </a:p>
        </p:txBody>
      </p:sp>
    </p:spTree>
    <p:extLst>
      <p:ext uri="{BB962C8B-B14F-4D97-AF65-F5344CB8AC3E}">
        <p14:creationId xmlns:p14="http://schemas.microsoft.com/office/powerpoint/2010/main" val="26218655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280" y="1767840"/>
            <a:ext cx="10312400" cy="410125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Government payments to materially participating farmers are generally SE income</a:t>
            </a:r>
          </a:p>
          <a:p>
            <a:r>
              <a:rPr lang="en-US" sz="2800" dirty="0"/>
              <a:t>Conservation Reserve Program Payments</a:t>
            </a:r>
          </a:p>
          <a:p>
            <a:pPr marL="630238" lvl="1" indent="-236538"/>
            <a:r>
              <a:rPr lang="en-US" sz="2600" dirty="0"/>
              <a:t>The 2008 Farm Bill made an exception for CRP payments received by a taxpayer collecting SS benefits</a:t>
            </a:r>
          </a:p>
          <a:p>
            <a:pPr marL="630238" lvl="1" indent="-236538"/>
            <a:r>
              <a:rPr lang="en-US" sz="2600" dirty="0"/>
              <a:t>Uncertainty for nonfarmers receiving CRP payments and not collecting SS benefits (</a:t>
            </a:r>
            <a:r>
              <a:rPr lang="en-US" sz="2600" i="1" dirty="0"/>
              <a:t>Morehouse</a:t>
            </a:r>
            <a:r>
              <a:rPr lang="en-US" sz="2600" dirty="0"/>
              <a:t> case and IRS response)</a:t>
            </a:r>
          </a:p>
          <a:p>
            <a:pPr marL="630238" lvl="1" indent="-236538">
              <a:buFont typeface="Wingdings" panose="05000000000000000000" pitchFamily="2" charset="2"/>
              <a:buChar char="Ø"/>
            </a:pPr>
            <a:r>
              <a:rPr lang="en-US" sz="2600" dirty="0"/>
              <a:t>Observation: Nonfarmer – if not T/B then no SE tax and no Sec. 199A deduction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payments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257-258</a:t>
            </a:r>
          </a:p>
        </p:txBody>
      </p:sp>
    </p:spTree>
    <p:extLst>
      <p:ext uri="{BB962C8B-B14F-4D97-AF65-F5344CB8AC3E}">
        <p14:creationId xmlns:p14="http://schemas.microsoft.com/office/powerpoint/2010/main" val="70494257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3038" indent="-173038"/>
            <a:r>
              <a:rPr lang="en-US" sz="2800" dirty="0"/>
              <a:t>No SE tax on sale of equipment even though likely ordinary due to depreciation recapture</a:t>
            </a:r>
          </a:p>
          <a:p>
            <a:pPr marL="173038" indent="-173038"/>
            <a:r>
              <a:rPr lang="en-US" sz="2800" dirty="0"/>
              <a:t>Must look at taxpayer intent for raising livestock when considering SE tax on income from their sale</a:t>
            </a:r>
          </a:p>
          <a:p>
            <a:pPr marL="657861" lvl="1" indent="-173038"/>
            <a:r>
              <a:rPr lang="en-US" sz="2600" dirty="0"/>
              <a:t>Purchased/raised with intent to sell – SE income</a:t>
            </a:r>
          </a:p>
          <a:p>
            <a:pPr marL="657861" lvl="1" indent="-173038"/>
            <a:r>
              <a:rPr lang="en-US" sz="2600" dirty="0"/>
              <a:t>Held for dairy, breeding, sport, or draft – not SE income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 of business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258</a:t>
            </a:r>
          </a:p>
        </p:txBody>
      </p:sp>
    </p:spTree>
    <p:extLst>
      <p:ext uri="{BB962C8B-B14F-4D97-AF65-F5344CB8AC3E}">
        <p14:creationId xmlns:p14="http://schemas.microsoft.com/office/powerpoint/2010/main" val="12039590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Payments of a share of a member-owned cooperative</a:t>
            </a:r>
          </a:p>
          <a:p>
            <a:r>
              <a:rPr lang="en-US" sz="2800" dirty="0"/>
              <a:t>Based on amount of commodity sold </a:t>
            </a:r>
          </a:p>
          <a:p>
            <a:r>
              <a:rPr lang="en-US" sz="2800" dirty="0"/>
              <a:t>Subject to SE tax for materially participating farmer</a:t>
            </a:r>
          </a:p>
          <a:p>
            <a:r>
              <a:rPr lang="en-US" sz="2800" dirty="0"/>
              <a:t>Most likely same treatment for retired farmer</a:t>
            </a:r>
          </a:p>
          <a:p>
            <a:pPr lvl="1"/>
            <a:r>
              <a:rPr lang="en-US" sz="2600" i="1" dirty="0"/>
              <a:t>Robert J. Hansen </a:t>
            </a:r>
            <a:r>
              <a:rPr lang="en-US" sz="2600" dirty="0"/>
              <a:t>case – Summary Opinion only – no SE</a:t>
            </a:r>
          </a:p>
          <a:p>
            <a:pPr lvl="1"/>
            <a:r>
              <a:rPr lang="en-US" sz="2600" i="1" dirty="0"/>
              <a:t>Bot</a:t>
            </a:r>
            <a:r>
              <a:rPr lang="en-US" sz="2600" dirty="0"/>
              <a:t> case, and others – SE tax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added payments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258-259</a:t>
            </a:r>
          </a:p>
        </p:txBody>
      </p:sp>
    </p:spTree>
    <p:extLst>
      <p:ext uri="{BB962C8B-B14F-4D97-AF65-F5344CB8AC3E}">
        <p14:creationId xmlns:p14="http://schemas.microsoft.com/office/powerpoint/2010/main" val="17506139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Partnerships</a:t>
            </a:r>
          </a:p>
          <a:p>
            <a:pPr lvl="1"/>
            <a:r>
              <a:rPr lang="en-US" sz="2600" dirty="0"/>
              <a:t>General partners pay SE tax on:</a:t>
            </a:r>
          </a:p>
          <a:p>
            <a:pPr lvl="2"/>
            <a:r>
              <a:rPr lang="en-US" sz="2200" dirty="0"/>
              <a:t>Their share of partnership SE income</a:t>
            </a:r>
          </a:p>
          <a:p>
            <a:pPr lvl="2"/>
            <a:r>
              <a:rPr lang="en-US" sz="2200" dirty="0"/>
              <a:t>Includes guaranteed payments for services and capital</a:t>
            </a:r>
          </a:p>
          <a:p>
            <a:pPr lvl="1"/>
            <a:r>
              <a:rPr lang="en-US" sz="2600" dirty="0"/>
              <a:t>Limited partners pay SE tax only on guaranteed payments for services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259</a:t>
            </a:r>
          </a:p>
        </p:txBody>
      </p:sp>
    </p:spTree>
    <p:extLst>
      <p:ext uri="{BB962C8B-B14F-4D97-AF65-F5344CB8AC3E}">
        <p14:creationId xmlns:p14="http://schemas.microsoft.com/office/powerpoint/2010/main" val="31277043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920" y="1853751"/>
            <a:ext cx="10271760" cy="40153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Limited Liability Companies</a:t>
            </a:r>
          </a:p>
          <a:p>
            <a:pPr lvl="1"/>
            <a:r>
              <a:rPr lang="en-US" sz="2600" dirty="0"/>
              <a:t>Individual owner of a SMLLC pays SE tax on SE earnings</a:t>
            </a:r>
          </a:p>
          <a:p>
            <a:pPr lvl="1"/>
            <a:r>
              <a:rPr lang="en-US" sz="2600" dirty="0"/>
              <a:t>Multimember LLCs taxed as partnerships</a:t>
            </a:r>
          </a:p>
          <a:p>
            <a:pPr lvl="2"/>
            <a:r>
              <a:rPr lang="en-US" sz="2200" dirty="0"/>
              <a:t>Under Prop. Regs. treat members same as partners</a:t>
            </a:r>
          </a:p>
          <a:p>
            <a:pPr lvl="2"/>
            <a:r>
              <a:rPr lang="en-US" sz="2200" dirty="0"/>
              <a:t>General members subject to SE tax</a:t>
            </a:r>
          </a:p>
          <a:p>
            <a:pPr lvl="3"/>
            <a:r>
              <a:rPr lang="en-US" sz="2200" dirty="0"/>
              <a:t>Liable for LLC debts</a:t>
            </a:r>
          </a:p>
          <a:p>
            <a:pPr lvl="3"/>
            <a:r>
              <a:rPr lang="en-US" sz="2200" dirty="0"/>
              <a:t>Authority to contract on behalf of LLC</a:t>
            </a:r>
          </a:p>
          <a:p>
            <a:pPr lvl="3"/>
            <a:r>
              <a:rPr lang="en-US" sz="2200" dirty="0"/>
              <a:t>Participated more than 500 hours during the year</a:t>
            </a:r>
          </a:p>
          <a:p>
            <a:pPr lvl="2"/>
            <a:r>
              <a:rPr lang="en-US" sz="2200" dirty="0"/>
              <a:t>Truly limited members pay SE only on guaranteed payment for services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259</a:t>
            </a:r>
          </a:p>
        </p:txBody>
      </p:sp>
    </p:spTree>
    <p:extLst>
      <p:ext uri="{BB962C8B-B14F-4D97-AF65-F5344CB8AC3E}">
        <p14:creationId xmlns:p14="http://schemas.microsoft.com/office/powerpoint/2010/main" val="308992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 Corporations</a:t>
            </a:r>
          </a:p>
          <a:p>
            <a:pPr lvl="1"/>
            <a:r>
              <a:rPr lang="en-US" sz="2600" dirty="0"/>
              <a:t>No SE tax on net income at entity or owner level</a:t>
            </a:r>
          </a:p>
          <a:p>
            <a:pPr lvl="1"/>
            <a:r>
              <a:rPr lang="en-US" sz="2600" dirty="0"/>
              <a:t>FICA tax on wages paid to S/H employees</a:t>
            </a:r>
          </a:p>
          <a:p>
            <a:pPr lvl="1"/>
            <a:r>
              <a:rPr lang="en-US" sz="2600" dirty="0"/>
              <a:t>Corp must pay reasonable compensation</a:t>
            </a:r>
          </a:p>
          <a:p>
            <a:pPr lvl="2"/>
            <a:r>
              <a:rPr lang="en-US" sz="2200" dirty="0"/>
              <a:t>Point of IRS contention</a:t>
            </a:r>
          </a:p>
          <a:p>
            <a:pPr lvl="2"/>
            <a:r>
              <a:rPr lang="en-US" sz="2200" dirty="0"/>
              <a:t>Details in S Corporation Tax Issues chapter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260</a:t>
            </a:r>
          </a:p>
        </p:txBody>
      </p:sp>
    </p:spTree>
    <p:extLst>
      <p:ext uri="{BB962C8B-B14F-4D97-AF65-F5344CB8AC3E}">
        <p14:creationId xmlns:p14="http://schemas.microsoft.com/office/powerpoint/2010/main" val="13814265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Trusts</a:t>
            </a:r>
          </a:p>
          <a:p>
            <a:pPr lvl="1"/>
            <a:r>
              <a:rPr lang="en-US" sz="2600" dirty="0"/>
              <a:t>Not SE income unless payment for services of beneficiary</a:t>
            </a:r>
          </a:p>
          <a:p>
            <a:pPr lvl="1"/>
            <a:r>
              <a:rPr lang="en-US" sz="2600" dirty="0"/>
              <a:t>Point of contention whether the payment is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a distribution of trust income or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dirty="0"/>
              <a:t>Payment for services provided by the individual to the trust’s trade or business</a:t>
            </a:r>
          </a:p>
          <a:p>
            <a:pPr lvl="1"/>
            <a:r>
              <a:rPr lang="en-US" sz="2200" dirty="0"/>
              <a:t>Practitioner Note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IRS on the lookout for abusive trusts formed to avoid SE tax</a:t>
            </a:r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issues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260</a:t>
            </a:r>
          </a:p>
        </p:txBody>
      </p:sp>
    </p:spTree>
    <p:extLst>
      <p:ext uri="{BB962C8B-B14F-4D97-AF65-F5344CB8AC3E}">
        <p14:creationId xmlns:p14="http://schemas.microsoft.com/office/powerpoint/2010/main" val="42284785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QUESTIONS?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664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2300" dirty="0"/>
              <a:t>Assuming electing out of bonus depreciation and no Sec. 179 taken</a:t>
            </a:r>
          </a:p>
          <a:p>
            <a:pPr>
              <a:spcAft>
                <a:spcPts val="1800"/>
              </a:spcAft>
            </a:pPr>
            <a:r>
              <a:rPr lang="en-US" sz="2300" dirty="0"/>
              <a:t>Purchase in 2017, first year depreciation of $46,017 </a:t>
            </a:r>
          </a:p>
          <a:p>
            <a:r>
              <a:rPr lang="en-US" sz="2300" dirty="0"/>
              <a:t>Purchase in 2020, first year depreciation of $86,000</a:t>
            </a:r>
          </a:p>
          <a:p>
            <a:pPr marL="292608" lvl="1" indent="0">
              <a:spcBef>
                <a:spcPts val="2400"/>
              </a:spcBef>
              <a:buNone/>
            </a:pPr>
            <a:r>
              <a:rPr lang="en-US" sz="2100" dirty="0"/>
              <a:t>(see calculations in text)</a:t>
            </a:r>
          </a:p>
          <a:p>
            <a:pPr marL="342900" indent="-342900">
              <a:spcBef>
                <a:spcPts val="2400"/>
              </a:spcBef>
            </a:pPr>
            <a:r>
              <a:rPr lang="en-US" sz="2300" dirty="0"/>
              <a:t>Planning Pointer – too much depreciation</a:t>
            </a:r>
          </a:p>
          <a:p>
            <a:pPr marL="635508" lvl="1" indent="-342900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2100" dirty="0"/>
              <a:t>Elect slower methods – but class-by-class choice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Ex. 7.2 $430,000 combine purchase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P. 221</a:t>
            </a:r>
          </a:p>
        </p:txBody>
      </p:sp>
    </p:spTree>
    <p:extLst>
      <p:ext uri="{BB962C8B-B14F-4D97-AF65-F5344CB8AC3E}">
        <p14:creationId xmlns:p14="http://schemas.microsoft.com/office/powerpoint/2010/main" val="13181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FBBB9-E8BF-43C9-9E9E-FCF390BC7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Reasons that a farmer may be using ADS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By election </a:t>
            </a:r>
            <a:r>
              <a:rPr lang="en-US" sz="2800" dirty="0"/>
              <a:t>to </a:t>
            </a:r>
          </a:p>
          <a:p>
            <a:pPr marL="749808" lvl="1" indent="-457200"/>
            <a:r>
              <a:rPr lang="en-US" sz="2400" dirty="0"/>
              <a:t>reduce the amount of annual depreciation and</a:t>
            </a:r>
          </a:p>
          <a:p>
            <a:pPr marL="749808" lvl="1" indent="-457200"/>
            <a:r>
              <a:rPr lang="en-US" sz="2400" dirty="0"/>
              <a:t>extend the number of years for the depreciation deduction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Required</a:t>
            </a:r>
            <a:r>
              <a:rPr lang="en-US" sz="2800" dirty="0"/>
              <a:t> due to an election out of </a:t>
            </a:r>
          </a:p>
          <a:p>
            <a:pPr lvl="2"/>
            <a:r>
              <a:rPr lang="en-US" sz="2400" dirty="0"/>
              <a:t>UNICAP rules</a:t>
            </a:r>
          </a:p>
          <a:p>
            <a:pPr lvl="2"/>
            <a:r>
              <a:rPr lang="en-US" sz="2400" dirty="0"/>
              <a:t>Interest expense deduction limitation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03391-119C-44D0-9B48-637E9F233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 on interest expense deduction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74EA2E-B442-4218-B1F0-13DD0806EAB3}"/>
              </a:ext>
            </a:extLst>
          </p:cNvPr>
          <p:cNvSpPr txBox="1"/>
          <p:nvPr/>
        </p:nvSpPr>
        <p:spPr>
          <a:xfrm>
            <a:off x="9887919" y="619576"/>
            <a:ext cx="14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PP. 221-222</a:t>
            </a:r>
          </a:p>
        </p:txBody>
      </p:sp>
    </p:spTree>
    <p:extLst>
      <p:ext uri="{BB962C8B-B14F-4D97-AF65-F5344CB8AC3E}">
        <p14:creationId xmlns:p14="http://schemas.microsoft.com/office/powerpoint/2010/main" val="1114656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ppt/theme/theme2.xml><?xml version="1.0" encoding="utf-8"?>
<a:theme xmlns:a="http://schemas.openxmlformats.org/drawingml/2006/main" name="Retrospect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Pitch" id="{BA0280BF-E6B4-464B-BF28-F0D2A23065D1}" vid="{A1F0DEB3-06CD-4A85-8D08-B66BE056CE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2383</TotalTime>
  <Words>4326</Words>
  <Application>Microsoft Office PowerPoint</Application>
  <PresentationFormat>Widescreen</PresentationFormat>
  <Paragraphs>611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4" baseType="lpstr">
      <vt:lpstr>Arial Narrow</vt:lpstr>
      <vt:lpstr>Calibri</vt:lpstr>
      <vt:lpstr>Century Gothic</vt:lpstr>
      <vt:lpstr>Wingdings</vt:lpstr>
      <vt:lpstr>RetrospectVTI</vt:lpstr>
      <vt:lpstr>RetrospectVTI</vt:lpstr>
      <vt:lpstr>2020  National Income Tax Workbook</vt:lpstr>
      <vt:lpstr>Chapter 7 - Issues</vt:lpstr>
      <vt:lpstr>Depreciation of farm assets</vt:lpstr>
      <vt:lpstr>Recovery period for farm equipment &amp; machinery</vt:lpstr>
      <vt:lpstr>Ex. 7.1 And fig. 7.1 – jill Daniels </vt:lpstr>
      <vt:lpstr>Farm asset depreciation methods</vt:lpstr>
      <vt:lpstr>exceptions to the maximums both before and after TCJA</vt:lpstr>
      <vt:lpstr>Ex. 7.2 $430,000 combine purchase</vt:lpstr>
      <vt:lpstr>Limitation on interest expense deduction</vt:lpstr>
      <vt:lpstr>Interest expense deduction limitation</vt:lpstr>
      <vt:lpstr>Adjusted taxable income</vt:lpstr>
      <vt:lpstr>Ex. 7.3 Dallas dairyman</vt:lpstr>
      <vt:lpstr>Ex. 7.3 dallas dairyman (continued)</vt:lpstr>
      <vt:lpstr>Vehicle depreciation</vt:lpstr>
      <vt:lpstr>Passenger automobiles</vt:lpstr>
      <vt:lpstr>Ex. 7.4 and 7.5</vt:lpstr>
      <vt:lpstr>Additional points</vt:lpstr>
      <vt:lpstr>No like-kind exchange for personal property</vt:lpstr>
      <vt:lpstr>Ex. 7.6 form 4797</vt:lpstr>
      <vt:lpstr>Tax planning  For exchanges</vt:lpstr>
      <vt:lpstr>Single purpose ag. or hort. facility</vt:lpstr>
      <vt:lpstr>Ex. 7.10 maximizing federal and state Depreciation</vt:lpstr>
      <vt:lpstr>Sec. 179 or bonus</vt:lpstr>
      <vt:lpstr>Preproductive expenses</vt:lpstr>
      <vt:lpstr>Rev. Proc. 2020-13</vt:lpstr>
      <vt:lpstr>Expensing costs to replace citrus plants</vt:lpstr>
      <vt:lpstr>special rules for citrus plants</vt:lpstr>
      <vt:lpstr>Replanting citrus plants</vt:lpstr>
      <vt:lpstr>Issue 2: employer-provided meals and lodging</vt:lpstr>
      <vt:lpstr>De minimis fringe benefit rule</vt:lpstr>
      <vt:lpstr>Employer-operated eating facility</vt:lpstr>
      <vt:lpstr>Client-related meal expense</vt:lpstr>
      <vt:lpstr>Meals on business premises</vt:lpstr>
      <vt:lpstr>Employer convenience</vt:lpstr>
      <vt:lpstr>Employer convenience</vt:lpstr>
      <vt:lpstr>Meal examples</vt:lpstr>
      <vt:lpstr>Reimbursed food or beverage expenses</vt:lpstr>
      <vt:lpstr>Other exceptions from limitation</vt:lpstr>
      <vt:lpstr>Lodging for employees</vt:lpstr>
      <vt:lpstr>Other considerations</vt:lpstr>
      <vt:lpstr>substantiation</vt:lpstr>
      <vt:lpstr>Issue 3: Family farms</vt:lpstr>
      <vt:lpstr>Deduction for compensation paid</vt:lpstr>
      <vt:lpstr>Withholding and employment taxes</vt:lpstr>
      <vt:lpstr>Taxes on children’s income</vt:lpstr>
      <vt:lpstr>Kiddie tax</vt:lpstr>
      <vt:lpstr>partnerships</vt:lpstr>
      <vt:lpstr>Qualified joint venture</vt:lpstr>
      <vt:lpstr>Reporting as a qjv</vt:lpstr>
      <vt:lpstr>The qjv election</vt:lpstr>
      <vt:lpstr>Family partnerships</vt:lpstr>
      <vt:lpstr>Recognition of donee as partner</vt:lpstr>
      <vt:lpstr>Allocation of family partnership income</vt:lpstr>
      <vt:lpstr>Issue 4: special use valuation</vt:lpstr>
      <vt:lpstr>Making a 2032A election</vt:lpstr>
      <vt:lpstr>Qualified real property</vt:lpstr>
      <vt:lpstr>Qualified use &amp; qualified heir</vt:lpstr>
      <vt:lpstr>limitation</vt:lpstr>
      <vt:lpstr>Additional estate tax</vt:lpstr>
      <vt:lpstr>Recapture details</vt:lpstr>
      <vt:lpstr>Recapture details (continued)</vt:lpstr>
      <vt:lpstr>Issue 5: self-employment tax on Ag. Income</vt:lpstr>
      <vt:lpstr>Definition of se earnings – I.R.C. §1402</vt:lpstr>
      <vt:lpstr>Trade or business?</vt:lpstr>
      <vt:lpstr>Farm rentals</vt:lpstr>
      <vt:lpstr>Crop share lease</vt:lpstr>
      <vt:lpstr>Material participation</vt:lpstr>
      <vt:lpstr>Personal property rental</vt:lpstr>
      <vt:lpstr>Renting to a controlled entity</vt:lpstr>
      <vt:lpstr>Contract production</vt:lpstr>
      <vt:lpstr>Government payments</vt:lpstr>
      <vt:lpstr>Sale of business property</vt:lpstr>
      <vt:lpstr>Value added payments</vt:lpstr>
      <vt:lpstr>Entity issues</vt:lpstr>
      <vt:lpstr>Entity issues</vt:lpstr>
      <vt:lpstr>Entity issues</vt:lpstr>
      <vt:lpstr>Entity 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Miller</dc:creator>
  <cp:lastModifiedBy>Lori Miller</cp:lastModifiedBy>
  <cp:revision>86</cp:revision>
  <dcterms:created xsi:type="dcterms:W3CDTF">2020-06-26T12:27:01Z</dcterms:created>
  <dcterms:modified xsi:type="dcterms:W3CDTF">2020-09-19T15:19:08Z</dcterms:modified>
</cp:coreProperties>
</file>