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469" r:id="rId2"/>
    <p:sldId id="633" r:id="rId3"/>
    <p:sldId id="661" r:id="rId4"/>
    <p:sldId id="662" r:id="rId5"/>
    <p:sldId id="663" r:id="rId6"/>
    <p:sldId id="664" r:id="rId7"/>
    <p:sldId id="665" r:id="rId8"/>
    <p:sldId id="666" r:id="rId9"/>
    <p:sldId id="667" r:id="rId10"/>
    <p:sldId id="668" r:id="rId11"/>
    <p:sldId id="669" r:id="rId12"/>
    <p:sldId id="670" r:id="rId13"/>
    <p:sldId id="671" r:id="rId14"/>
    <p:sldId id="672" r:id="rId15"/>
    <p:sldId id="673" r:id="rId16"/>
    <p:sldId id="674" r:id="rId17"/>
    <p:sldId id="676" r:id="rId18"/>
    <p:sldId id="677" r:id="rId19"/>
    <p:sldId id="678" r:id="rId20"/>
    <p:sldId id="680" r:id="rId21"/>
    <p:sldId id="681" r:id="rId22"/>
    <p:sldId id="682" r:id="rId23"/>
    <p:sldId id="683" r:id="rId24"/>
    <p:sldId id="684" r:id="rId25"/>
    <p:sldId id="685" r:id="rId26"/>
    <p:sldId id="686" r:id="rId27"/>
    <p:sldId id="687" r:id="rId28"/>
    <p:sldId id="688" r:id="rId29"/>
    <p:sldId id="689" r:id="rId30"/>
    <p:sldId id="690" r:id="rId31"/>
    <p:sldId id="691" r:id="rId32"/>
    <p:sldId id="692" r:id="rId33"/>
    <p:sldId id="693" r:id="rId34"/>
    <p:sldId id="694" r:id="rId35"/>
    <p:sldId id="695" r:id="rId36"/>
    <p:sldId id="696" r:id="rId37"/>
    <p:sldId id="697" r:id="rId38"/>
    <p:sldId id="698" r:id="rId39"/>
    <p:sldId id="732" r:id="rId40"/>
    <p:sldId id="699" r:id="rId41"/>
    <p:sldId id="700" r:id="rId42"/>
    <p:sldId id="701" r:id="rId43"/>
    <p:sldId id="702" r:id="rId44"/>
    <p:sldId id="704" r:id="rId45"/>
    <p:sldId id="703" r:id="rId46"/>
    <p:sldId id="705" r:id="rId47"/>
    <p:sldId id="706" r:id="rId48"/>
    <p:sldId id="707" r:id="rId49"/>
    <p:sldId id="708" r:id="rId50"/>
    <p:sldId id="710" r:id="rId51"/>
    <p:sldId id="711" r:id="rId52"/>
    <p:sldId id="712" r:id="rId53"/>
    <p:sldId id="714" r:id="rId54"/>
    <p:sldId id="715" r:id="rId55"/>
    <p:sldId id="716" r:id="rId56"/>
    <p:sldId id="717" r:id="rId57"/>
    <p:sldId id="718" r:id="rId58"/>
    <p:sldId id="719" r:id="rId59"/>
    <p:sldId id="720" r:id="rId60"/>
    <p:sldId id="721" r:id="rId61"/>
    <p:sldId id="722" r:id="rId62"/>
    <p:sldId id="723" r:id="rId63"/>
    <p:sldId id="724" r:id="rId64"/>
    <p:sldId id="725" r:id="rId65"/>
    <p:sldId id="726" r:id="rId66"/>
    <p:sldId id="727" r:id="rId67"/>
    <p:sldId id="728" r:id="rId68"/>
    <p:sldId id="729" r:id="rId69"/>
    <p:sldId id="730" r:id="rId70"/>
    <p:sldId id="731" r:id="rId71"/>
    <p:sldId id="660" r:id="rId72"/>
  </p:sldIdLst>
  <p:sldSz cx="9144000" cy="6858000" type="screen4x3"/>
  <p:notesSz cx="6954838" cy="9309100"/>
  <p:defaultTextStyle>
    <a:defPPr>
      <a:defRPr lang="en-US"/>
    </a:defPPr>
    <a:lvl1pPr algn="l" rtl="0" eaLnBrk="0" fontAlgn="base" latinLnBrk="1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latinLnBrk="1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latinLnBrk="1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latinLnBrk="1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latinLnBrk="1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3333FF"/>
    <a:srgbClr val="EEB72E"/>
    <a:srgbClr val="FF0000"/>
    <a:srgbClr val="0033CC"/>
    <a:srgbClr val="FF66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20" autoAdjust="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76" y="46"/>
      </p:cViewPr>
      <p:guideLst>
        <p:guide orient="horz" pos="293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C2CDF6F7-9D36-407F-A112-213915A106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69363"/>
            <a:ext cx="3024187" cy="466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87" tIns="46944" rIns="93887" bIns="46944" numCol="1" anchor="b" anchorCtr="0" compatLnSpc="1">
            <a:prstTxWarp prst="textNoShape">
              <a:avLst/>
            </a:prstTxWarp>
          </a:bodyPr>
          <a:lstStyle>
            <a:lvl1pPr algn="r" defTabSz="931863" latinLnBrk="0">
              <a:defRPr sz="1200"/>
            </a:lvl1pPr>
          </a:lstStyle>
          <a:p>
            <a:fld id="{B99EF148-52CB-467B-86EC-75E8BBC23E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DA0F71C-BCE2-439D-A24A-A240EA0AF7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701675"/>
            <a:ext cx="4664075" cy="3498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7D0B53B-BD17-4FAA-86AE-FE54AB590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35475"/>
            <a:ext cx="5121275" cy="4202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87" tIns="46944" rIns="93887" bIns="46944"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43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36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57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1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11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89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94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97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74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5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83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42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57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60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72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6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42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483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850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14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284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584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109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952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887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33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70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166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503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584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8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43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705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loss is a long-term capital loss, which should be reported in Part II of Form 8949.</a:t>
            </a:r>
          </a:p>
        </p:txBody>
      </p:sp>
    </p:spTree>
    <p:extLst>
      <p:ext uri="{BB962C8B-B14F-4D97-AF65-F5344CB8AC3E}">
        <p14:creationId xmlns:p14="http://schemas.microsoft.com/office/powerpoint/2010/main" val="241493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86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2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5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3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7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66EA68-FD52-4E38-9A83-A4229ACB1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8ACF2-C2C7-4B74-BA1E-6D1B2A7B4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2EC5D8-23B2-44EA-8934-B765001FA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C1FC5-DF35-40D0-A62C-68BAACA6A6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71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1D92F4-2156-4BCE-86BA-18A30617F8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5940B4-D37B-4DDB-BB51-2C2ADC96F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9DFD62-B8BF-42F3-89DA-4968ABB512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75EDB-F105-442A-A1B6-9B2C9A496A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058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8BCD10-DD0C-4A8B-9793-8135A1B76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1A1CC5-7DEB-45ED-A2CE-C7CF90BE9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27EC6C-EF60-4B54-81CE-AF9191E5F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992FB-58BC-4FB8-AFB9-8A77CC00B6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033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4FE53-9C15-49F5-8586-B216E673B0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DD7EF2-FD8D-431F-ADC4-6631523E3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C2C27-E514-4923-9D04-D1BC47696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6D610-D621-4B9F-9A0B-03EFD20A22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803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DA977D-7BB3-4BA9-8DCF-AB6E0F476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E9BBB-8B44-41A7-B936-3C6F684CA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52C824-34EC-4F92-A4AC-E49A0A365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47199-835D-4FD5-AEE2-F46C60203E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106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DCD999-EFA4-485C-B449-CC05F7751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6D198-274B-4201-96D3-589C68D5F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B6FDD9-734C-4802-970C-CD041033B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0358A-AA62-4E0D-B5FD-58FD63AFEA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49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79B6CC-33E2-4C36-8006-82BAB41D8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F9BDF3-BFC4-4E0F-8344-5943304570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C869E5-700F-46DC-AE4A-393047AF7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9ACE1-25DF-4148-80E2-C100B42CF2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453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600F2-8A69-461C-8482-970D7D13B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B2BD8-A3A5-4B99-873F-08F5FCF75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84465B-A7A9-4E75-9001-07A5A756E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9B89-3E02-4DFC-B2EE-50A65CFAE6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195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091E64-4C3A-4EC6-8433-26AB3C8AB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A682FF-1240-41A4-B798-96B1E4E8C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4C7777-F6C7-4F3C-BEB9-29F7E2E17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EE925-5D8B-4317-918B-B165C219AE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558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C036D0-B1FA-4FF1-A9E1-5EB20A542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D5A4CD-2A82-4D32-8C6C-48BA7D10A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00B022-CD7E-46ED-AE7A-463A7CD2A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BD143-99F1-4FE2-B078-FE00A6833A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181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1D6A77-A906-4820-A4FB-CB19873F1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7D5E41-0D30-4B74-9B88-5ABEEA398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5EE83C-9B87-4FAE-B623-A59526A0F5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98255-F3B3-42EB-B6B4-CBAF63F94D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060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47D642-635E-4841-8072-4C97886D8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10A41D-6BD6-460C-9C06-F4ECBA851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C70C3B-2151-4BFF-8065-F72558DC5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BCA9D-2155-458D-A766-6B8AE72F55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14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36D5D-C426-4E59-9816-ED8B6DFB5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F9ACEB-3EC2-40F2-B4A8-998D0FD9E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9C40CE-13AF-4F15-B540-60296CF2A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3036-6906-4522-AB8E-E1F0725D791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91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3F056E-6F19-45D2-B42A-99B8343CD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019833-5478-4DD2-BB72-6A00CE9A3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2B539C-558F-4F4A-8844-9AD4D0DFEE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latinLnBrk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E60947-EA8E-4BC4-BD52-58DFC878BA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latinLnBrk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6649DF-2A7E-4927-B8D8-15E7B78A55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latinLnBrk="0">
              <a:defRPr sz="1400"/>
            </a:lvl1pPr>
          </a:lstStyle>
          <a:p>
            <a:fld id="{5241BB97-EAC0-4BB1-A281-CD6C94B73C8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D929F4F-3946-4513-B409-CE606176F57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657350"/>
            <a:ext cx="9142413" cy="746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FF0033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BBEDC14-73BC-432F-AD5C-267E64D86B5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771650"/>
            <a:ext cx="9142413" cy="381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7434263" algn="r"/>
        </a:tabLs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§"/>
        <a:tabLst>
          <a:tab pos="5556250" algn="r"/>
        </a:tabLst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 New Roman" panose="02020603050405020304" pitchFamily="18" charset="0"/>
        <a:buChar char="▪"/>
        <a:tabLst>
          <a:tab pos="5556250" algn="r"/>
        </a:tabLst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tabLst>
          <a:tab pos="5556250" algn="r"/>
        </a:tabLst>
        <a:defRPr sz="3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tabLst>
          <a:tab pos="5556250" algn="r"/>
        </a:tabLst>
        <a:defRPr sz="4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92C6BD54-E3D5-471B-8514-2DBA6F4A9C3F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9296400" cy="6867525"/>
            <a:chOff x="0" y="0"/>
            <a:chExt cx="5773" cy="4326"/>
          </a:xfrm>
        </p:grpSpPr>
        <p:sp>
          <p:nvSpPr>
            <p:cNvPr id="2054" name="Rectangle 3">
              <a:extLst>
                <a:ext uri="{FF2B5EF4-FFF2-40B4-BE49-F238E27FC236}">
                  <a16:creationId xmlns:a16="http://schemas.microsoft.com/office/drawing/2014/main" id="{78CE791B-52A7-4A13-9271-17576B6C16F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55" name="Rectangle 4">
              <a:extLst>
                <a:ext uri="{FF2B5EF4-FFF2-40B4-BE49-F238E27FC236}">
                  <a16:creationId xmlns:a16="http://schemas.microsoft.com/office/drawing/2014/main" id="{34E9D20E-F91B-475F-A205-0601D94926E3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0" y="2162"/>
              <a:ext cx="2870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56" name="Rectangle 5">
              <a:extLst>
                <a:ext uri="{FF2B5EF4-FFF2-40B4-BE49-F238E27FC236}">
                  <a16:creationId xmlns:a16="http://schemas.microsoft.com/office/drawing/2014/main" id="{A0836D72-853B-4910-ABAF-BF61EAC15DC9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882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57" name="Rectangle 6">
              <a:extLst>
                <a:ext uri="{FF2B5EF4-FFF2-40B4-BE49-F238E27FC236}">
                  <a16:creationId xmlns:a16="http://schemas.microsoft.com/office/drawing/2014/main" id="{8998E089-BC42-4CC6-88C7-7AC7A66AEDEA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882" y="2162"/>
              <a:ext cx="2871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 useBgFill="1">
          <p:nvSpPr>
            <p:cNvPr id="2058" name="Rectangle 7">
              <a:extLst>
                <a:ext uri="{FF2B5EF4-FFF2-40B4-BE49-F238E27FC236}">
                  <a16:creationId xmlns:a16="http://schemas.microsoft.com/office/drawing/2014/main" id="{7B90B9A3-4CC9-49E5-91E7-F6EFB62F8F4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84" y="208"/>
              <a:ext cx="5396" cy="3908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59" name="Rectangle 8">
              <a:extLst>
                <a:ext uri="{FF2B5EF4-FFF2-40B4-BE49-F238E27FC236}">
                  <a16:creationId xmlns:a16="http://schemas.microsoft.com/office/drawing/2014/main" id="{29B3D45C-FC7F-40A4-A104-EE201D3B0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060" name="Rectangle 9">
              <a:extLst>
                <a:ext uri="{FF2B5EF4-FFF2-40B4-BE49-F238E27FC236}">
                  <a16:creationId xmlns:a16="http://schemas.microsoft.com/office/drawing/2014/main" id="{3E4AF836-0CEE-4B8B-8549-2D059E5D290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94" y="315"/>
              <a:ext cx="5173" cy="3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dirty="0"/>
            </a:p>
          </p:txBody>
        </p:sp>
        <p:grpSp>
          <p:nvGrpSpPr>
            <p:cNvPr id="2061" name="Group 10">
              <a:extLst>
                <a:ext uri="{FF2B5EF4-FFF2-40B4-BE49-F238E27FC236}">
                  <a16:creationId xmlns:a16="http://schemas.microsoft.com/office/drawing/2014/main" id="{0A7D1348-9BE9-464F-9D2A-DEE902B9BA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7" y="0"/>
              <a:ext cx="567" cy="337"/>
              <a:chOff x="2587" y="0"/>
              <a:chExt cx="567" cy="337"/>
            </a:xfrm>
          </p:grpSpPr>
          <p:sp>
            <p:nvSpPr>
              <p:cNvPr id="2083" name="Freeform 11">
                <a:extLst>
                  <a:ext uri="{FF2B5EF4-FFF2-40B4-BE49-F238E27FC236}">
                    <a16:creationId xmlns:a16="http://schemas.microsoft.com/office/drawing/2014/main" id="{B541DAD5-7D4C-483F-ABA5-5C7D1B3714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058" y="0"/>
                <a:ext cx="96" cy="337"/>
              </a:xfrm>
              <a:custGeom>
                <a:avLst/>
                <a:gdLst>
                  <a:gd name="T0" fmla="*/ 95 w 96"/>
                  <a:gd name="T1" fmla="*/ 0 h 337"/>
                  <a:gd name="T2" fmla="*/ 95 w 96"/>
                  <a:gd name="T3" fmla="*/ 218 h 337"/>
                  <a:gd name="T4" fmla="*/ 0 w 96"/>
                  <a:gd name="T5" fmla="*/ 336 h 337"/>
                  <a:gd name="T6" fmla="*/ 0 w 96"/>
                  <a:gd name="T7" fmla="*/ 0 h 337"/>
                  <a:gd name="T8" fmla="*/ 95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337"/>
                  <a:gd name="T17" fmla="*/ 96 w 96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337">
                    <a:moveTo>
                      <a:pt x="95" y="0"/>
                    </a:moveTo>
                    <a:lnTo>
                      <a:pt x="95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5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4" name="Freeform 12">
                <a:extLst>
                  <a:ext uri="{FF2B5EF4-FFF2-40B4-BE49-F238E27FC236}">
                    <a16:creationId xmlns:a16="http://schemas.microsoft.com/office/drawing/2014/main" id="{3DD1CD42-499E-407A-BC5F-E348E1FC200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964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37"/>
                  <a:gd name="T17" fmla="*/ 95 w 95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5" name="Freeform 13">
                <a:extLst>
                  <a:ext uri="{FF2B5EF4-FFF2-40B4-BE49-F238E27FC236}">
                    <a16:creationId xmlns:a16="http://schemas.microsoft.com/office/drawing/2014/main" id="{5427BD35-5717-4FF0-8933-1FA82B37D7A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70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37"/>
                  <a:gd name="T17" fmla="*/ 95 w 95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6" name="Freeform 14">
                <a:extLst>
                  <a:ext uri="{FF2B5EF4-FFF2-40B4-BE49-F238E27FC236}">
                    <a16:creationId xmlns:a16="http://schemas.microsoft.com/office/drawing/2014/main" id="{47FDEDB2-5F67-4251-9D58-E3C30B3BBB9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776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37"/>
                  <a:gd name="T17" fmla="*/ 95 w 95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7" name="Freeform 15">
                <a:extLst>
                  <a:ext uri="{FF2B5EF4-FFF2-40B4-BE49-F238E27FC236}">
                    <a16:creationId xmlns:a16="http://schemas.microsoft.com/office/drawing/2014/main" id="{D47CB653-270B-4E0C-9D97-D95096F27DC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682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37"/>
                  <a:gd name="T17" fmla="*/ 95 w 95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8" name="Freeform 16">
                <a:extLst>
                  <a:ext uri="{FF2B5EF4-FFF2-40B4-BE49-F238E27FC236}">
                    <a16:creationId xmlns:a16="http://schemas.microsoft.com/office/drawing/2014/main" id="{0680C689-35E1-4227-BB25-12914206CFF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587" y="0"/>
                <a:ext cx="96" cy="337"/>
              </a:xfrm>
              <a:custGeom>
                <a:avLst/>
                <a:gdLst>
                  <a:gd name="T0" fmla="*/ 0 w 96"/>
                  <a:gd name="T1" fmla="*/ 0 h 337"/>
                  <a:gd name="T2" fmla="*/ 0 w 96"/>
                  <a:gd name="T3" fmla="*/ 218 h 337"/>
                  <a:gd name="T4" fmla="*/ 95 w 96"/>
                  <a:gd name="T5" fmla="*/ 336 h 337"/>
                  <a:gd name="T6" fmla="*/ 95 w 96"/>
                  <a:gd name="T7" fmla="*/ 0 h 337"/>
                  <a:gd name="T8" fmla="*/ 0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337"/>
                  <a:gd name="T17" fmla="*/ 96 w 96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5" y="336"/>
                    </a:lnTo>
                    <a:lnTo>
                      <a:pt x="9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62" name="Group 17">
              <a:extLst>
                <a:ext uri="{FF2B5EF4-FFF2-40B4-BE49-F238E27FC236}">
                  <a16:creationId xmlns:a16="http://schemas.microsoft.com/office/drawing/2014/main" id="{41AD9566-4C18-4840-BF43-09F5DE0A3D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87" y="3997"/>
              <a:ext cx="567" cy="329"/>
              <a:chOff x="2587" y="3997"/>
              <a:chExt cx="567" cy="329"/>
            </a:xfrm>
          </p:grpSpPr>
          <p:sp>
            <p:nvSpPr>
              <p:cNvPr id="2077" name="Freeform 18">
                <a:extLst>
                  <a:ext uri="{FF2B5EF4-FFF2-40B4-BE49-F238E27FC236}">
                    <a16:creationId xmlns:a16="http://schemas.microsoft.com/office/drawing/2014/main" id="{8A5463E8-73AB-4241-B8AF-038A8753C79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058" y="3997"/>
                <a:ext cx="96" cy="329"/>
              </a:xfrm>
              <a:custGeom>
                <a:avLst/>
                <a:gdLst>
                  <a:gd name="T0" fmla="*/ 95 w 96"/>
                  <a:gd name="T1" fmla="*/ 328 h 329"/>
                  <a:gd name="T2" fmla="*/ 95 w 96"/>
                  <a:gd name="T3" fmla="*/ 115 h 329"/>
                  <a:gd name="T4" fmla="*/ 0 w 96"/>
                  <a:gd name="T5" fmla="*/ 0 h 329"/>
                  <a:gd name="T6" fmla="*/ 0 w 96"/>
                  <a:gd name="T7" fmla="*/ 328 h 329"/>
                  <a:gd name="T8" fmla="*/ 95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329"/>
                  <a:gd name="T17" fmla="*/ 96 w 96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329">
                    <a:moveTo>
                      <a:pt x="95" y="328"/>
                    </a:moveTo>
                    <a:lnTo>
                      <a:pt x="95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5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Freeform 19">
                <a:extLst>
                  <a:ext uri="{FF2B5EF4-FFF2-40B4-BE49-F238E27FC236}">
                    <a16:creationId xmlns:a16="http://schemas.microsoft.com/office/drawing/2014/main" id="{298C14E4-A90B-4195-A9F3-E1AC9B54A62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964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29"/>
                  <a:gd name="T17" fmla="*/ 95 w 95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9" name="Freeform 20">
                <a:extLst>
                  <a:ext uri="{FF2B5EF4-FFF2-40B4-BE49-F238E27FC236}">
                    <a16:creationId xmlns:a16="http://schemas.microsoft.com/office/drawing/2014/main" id="{D0498ED5-26DC-436A-AD22-B376172026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70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29"/>
                  <a:gd name="T17" fmla="*/ 95 w 95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0" name="Freeform 21">
                <a:extLst>
                  <a:ext uri="{FF2B5EF4-FFF2-40B4-BE49-F238E27FC236}">
                    <a16:creationId xmlns:a16="http://schemas.microsoft.com/office/drawing/2014/main" id="{B2C3A392-31F2-4125-AD6A-5FC2F347750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776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29"/>
                  <a:gd name="T17" fmla="*/ 95 w 95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1" name="Freeform 22">
                <a:extLst>
                  <a:ext uri="{FF2B5EF4-FFF2-40B4-BE49-F238E27FC236}">
                    <a16:creationId xmlns:a16="http://schemas.microsoft.com/office/drawing/2014/main" id="{58C2433C-3799-49B6-B416-C01EA988B75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682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"/>
                  <a:gd name="T16" fmla="*/ 0 h 329"/>
                  <a:gd name="T17" fmla="*/ 95 w 95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2" name="Freeform 23">
                <a:extLst>
                  <a:ext uri="{FF2B5EF4-FFF2-40B4-BE49-F238E27FC236}">
                    <a16:creationId xmlns:a16="http://schemas.microsoft.com/office/drawing/2014/main" id="{CBE4B491-EE5F-425D-85A0-C6C88A72E1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587" y="3997"/>
                <a:ext cx="96" cy="329"/>
              </a:xfrm>
              <a:custGeom>
                <a:avLst/>
                <a:gdLst>
                  <a:gd name="T0" fmla="*/ 0 w 96"/>
                  <a:gd name="T1" fmla="*/ 328 h 329"/>
                  <a:gd name="T2" fmla="*/ 0 w 96"/>
                  <a:gd name="T3" fmla="*/ 115 h 329"/>
                  <a:gd name="T4" fmla="*/ 95 w 96"/>
                  <a:gd name="T5" fmla="*/ 0 h 329"/>
                  <a:gd name="T6" fmla="*/ 95 w 96"/>
                  <a:gd name="T7" fmla="*/ 328 h 329"/>
                  <a:gd name="T8" fmla="*/ 0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329"/>
                  <a:gd name="T17" fmla="*/ 96 w 96"/>
                  <a:gd name="T18" fmla="*/ 329 h 3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5" y="0"/>
                    </a:lnTo>
                    <a:lnTo>
                      <a:pt x="95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63" name="Group 24">
              <a:extLst>
                <a:ext uri="{FF2B5EF4-FFF2-40B4-BE49-F238E27FC236}">
                  <a16:creationId xmlns:a16="http://schemas.microsoft.com/office/drawing/2014/main" id="{0BAE4037-1727-4741-9B3B-84E4B7E25E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35"/>
              <a:ext cx="313" cy="667"/>
              <a:chOff x="0" y="1835"/>
              <a:chExt cx="313" cy="667"/>
            </a:xfrm>
          </p:grpSpPr>
          <p:sp>
            <p:nvSpPr>
              <p:cNvPr id="2071" name="Freeform 25">
                <a:extLst>
                  <a:ext uri="{FF2B5EF4-FFF2-40B4-BE49-F238E27FC236}">
                    <a16:creationId xmlns:a16="http://schemas.microsoft.com/office/drawing/2014/main" id="{C8430092-CF5C-4EC8-922B-A6E2FCDC606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239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2" name="Freeform 26">
                <a:extLst>
                  <a:ext uri="{FF2B5EF4-FFF2-40B4-BE49-F238E27FC236}">
                    <a16:creationId xmlns:a16="http://schemas.microsoft.com/office/drawing/2014/main" id="{2C851F86-1CF2-406D-B806-9F050BFD517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227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3" name="Freeform 27">
                <a:extLst>
                  <a:ext uri="{FF2B5EF4-FFF2-40B4-BE49-F238E27FC236}">
                    <a16:creationId xmlns:a16="http://schemas.microsoft.com/office/drawing/2014/main" id="{FB118A45-3C73-4467-84D1-FEAB1E4B4BE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216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4" name="Freeform 28">
                <a:extLst>
                  <a:ext uri="{FF2B5EF4-FFF2-40B4-BE49-F238E27FC236}">
                    <a16:creationId xmlns:a16="http://schemas.microsoft.com/office/drawing/2014/main" id="{B9134507-71CE-4602-8FEF-BFA035B9007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205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5" name="Freeform 29">
                <a:extLst>
                  <a:ext uri="{FF2B5EF4-FFF2-40B4-BE49-F238E27FC236}">
                    <a16:creationId xmlns:a16="http://schemas.microsoft.com/office/drawing/2014/main" id="{5765C751-70EB-430E-B586-0A1A3191326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946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6" name="Freeform 30">
                <a:extLst>
                  <a:ext uri="{FF2B5EF4-FFF2-40B4-BE49-F238E27FC236}">
                    <a16:creationId xmlns:a16="http://schemas.microsoft.com/office/drawing/2014/main" id="{892902A4-F6BB-4257-8DC2-54B4D2A2B37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835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3"/>
                  <a:gd name="T16" fmla="*/ 0 h 112"/>
                  <a:gd name="T17" fmla="*/ 313 w 31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064" name="Group 31">
              <a:extLst>
                <a:ext uri="{FF2B5EF4-FFF2-40B4-BE49-F238E27FC236}">
                  <a16:creationId xmlns:a16="http://schemas.microsoft.com/office/drawing/2014/main" id="{4882D853-EEBC-4967-AFFA-EC5759FB8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5" y="1844"/>
              <a:ext cx="318" cy="637"/>
              <a:chOff x="5455" y="1844"/>
              <a:chExt cx="318" cy="637"/>
            </a:xfrm>
          </p:grpSpPr>
          <p:sp>
            <p:nvSpPr>
              <p:cNvPr id="2065" name="Freeform 32">
                <a:extLst>
                  <a:ext uri="{FF2B5EF4-FFF2-40B4-BE49-F238E27FC236}">
                    <a16:creationId xmlns:a16="http://schemas.microsoft.com/office/drawing/2014/main" id="{047CFB48-F63C-48EE-AC86-A1DE57E699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2374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6" name="Freeform 33">
                <a:extLst>
                  <a:ext uri="{FF2B5EF4-FFF2-40B4-BE49-F238E27FC236}">
                    <a16:creationId xmlns:a16="http://schemas.microsoft.com/office/drawing/2014/main" id="{4EC63A3C-BD34-43F4-9C81-BB9C1939F16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2268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7" name="Freeform 34">
                <a:extLst>
                  <a:ext uri="{FF2B5EF4-FFF2-40B4-BE49-F238E27FC236}">
                    <a16:creationId xmlns:a16="http://schemas.microsoft.com/office/drawing/2014/main" id="{9BE94E31-5745-4A43-A340-837EC42922A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2162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8" name="Freeform 35">
                <a:extLst>
                  <a:ext uri="{FF2B5EF4-FFF2-40B4-BE49-F238E27FC236}">
                    <a16:creationId xmlns:a16="http://schemas.microsoft.com/office/drawing/2014/main" id="{97309605-8872-4E05-9546-46227DCCA71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2056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9" name="Freeform 36">
                <a:extLst>
                  <a:ext uri="{FF2B5EF4-FFF2-40B4-BE49-F238E27FC236}">
                    <a16:creationId xmlns:a16="http://schemas.microsoft.com/office/drawing/2014/main" id="{E24EC06E-7BF3-4832-99B0-5CB2FFB27AF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1950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0" name="Freeform 37">
                <a:extLst>
                  <a:ext uri="{FF2B5EF4-FFF2-40B4-BE49-F238E27FC236}">
                    <a16:creationId xmlns:a16="http://schemas.microsoft.com/office/drawing/2014/main" id="{4D26CC01-BE0A-4EA1-9AB9-7F5FABEB8A6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55" y="1844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107"/>
                  <a:gd name="T17" fmla="*/ 318 w 318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051" name="Rectangle 38">
            <a:extLst>
              <a:ext uri="{FF2B5EF4-FFF2-40B4-BE49-F238E27FC236}">
                <a16:creationId xmlns:a16="http://schemas.microsoft.com/office/drawing/2014/main" id="{94C232C9-4057-400D-9172-C637FDFC8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4383" y="721519"/>
            <a:ext cx="8153400" cy="1371600"/>
          </a:xfrm>
          <a:noFill/>
        </p:spPr>
        <p:txBody>
          <a:bodyPr/>
          <a:lstStyle/>
          <a:p>
            <a:pPr algn="ctr"/>
            <a:r>
              <a:rPr lang="en-US" altLang="en-US" sz="4800" b="1" dirty="0">
                <a:solidFill>
                  <a:schemeClr val="tx2"/>
                </a:solidFill>
              </a:rPr>
              <a:t>Agricultural and Natural Resource Issues</a:t>
            </a:r>
            <a:br>
              <a:rPr lang="en-US" altLang="en-US" sz="4000" dirty="0">
                <a:solidFill>
                  <a:schemeClr val="tx2"/>
                </a:solidFill>
              </a:rPr>
            </a:br>
            <a:r>
              <a:rPr lang="en-US" altLang="en-US" sz="4000" dirty="0">
                <a:solidFill>
                  <a:schemeClr val="tx2"/>
                </a:solidFill>
              </a:rPr>
              <a:t>Chapter 11    pp. 391-433</a:t>
            </a:r>
          </a:p>
        </p:txBody>
      </p:sp>
      <p:sp>
        <p:nvSpPr>
          <p:cNvPr id="2052" name="Rectangle 41">
            <a:extLst>
              <a:ext uri="{FF2B5EF4-FFF2-40B4-BE49-F238E27FC236}">
                <a16:creationId xmlns:a16="http://schemas.microsoft.com/office/drawing/2014/main" id="{BF4607F4-C8CC-46F1-91D7-86CA7E67C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352675"/>
            <a:ext cx="6553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b="1" dirty="0">
                <a:latin typeface="Verdana" panose="020B0604030504040204" pitchFamily="34" charset="0"/>
              </a:rPr>
              <a:t>2017 National Income</a:t>
            </a:r>
            <a:endParaRPr lang="en-US" altLang="en-US" sz="4000" dirty="0">
              <a:latin typeface="Verdana" panose="020B0604030504040204" pitchFamily="34" charset="0"/>
            </a:endParaRPr>
          </a:p>
          <a:p>
            <a:pPr algn="ctr"/>
            <a:r>
              <a:rPr lang="en-US" altLang="en-US" sz="4000" b="1" dirty="0">
                <a:latin typeface="Verdana" panose="020B0604030504040204" pitchFamily="34" charset="0"/>
              </a:rPr>
              <a:t>Tax Workbook™</a:t>
            </a:r>
          </a:p>
        </p:txBody>
      </p:sp>
      <p:pic>
        <p:nvPicPr>
          <p:cNvPr id="2053" name="Picture 49">
            <a:extLst>
              <a:ext uri="{FF2B5EF4-FFF2-40B4-BE49-F238E27FC236}">
                <a16:creationId xmlns:a16="http://schemas.microsoft.com/office/drawing/2014/main" id="{7C6EDA47-0733-42CB-9A88-BC34D962C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" t="10286"/>
          <a:stretch>
            <a:fillRect/>
          </a:stretch>
        </p:blipFill>
        <p:spPr bwMode="auto">
          <a:xfrm>
            <a:off x="2667000" y="3605213"/>
            <a:ext cx="39624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Commodity Credit Corporation  Loans</a:t>
            </a:r>
          </a:p>
          <a:p>
            <a:pPr eaLnBrk="1" hangingPunct="1"/>
            <a:r>
              <a:rPr lang="en-US" altLang="en-US" sz="3200" dirty="0"/>
              <a:t>May elect to include in income if used the commodity as collateral – line 5a</a:t>
            </a:r>
          </a:p>
          <a:p>
            <a:pPr lvl="1" eaLnBrk="1" hangingPunct="1"/>
            <a:r>
              <a:rPr lang="en-US" altLang="en-US" dirty="0"/>
              <a:t>Attach statement to timely filed return showing details of the loan</a:t>
            </a:r>
          </a:p>
          <a:p>
            <a:pPr lvl="1" eaLnBrk="1" hangingPunct="1"/>
            <a:r>
              <a:rPr lang="en-US" altLang="en-US" dirty="0"/>
              <a:t>Applies to all subsequent returns</a:t>
            </a:r>
          </a:p>
          <a:p>
            <a:pPr lvl="1" eaLnBrk="1" hangingPunct="1"/>
            <a:r>
              <a:rPr lang="en-US" altLang="en-US" dirty="0"/>
              <a:t>To revoke, file Form 3115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p. 396</a:t>
            </a:r>
          </a:p>
        </p:txBody>
      </p:sp>
    </p:spTree>
    <p:extLst>
      <p:ext uri="{BB962C8B-B14F-4D97-AF65-F5344CB8AC3E}">
        <p14:creationId xmlns:p14="http://schemas.microsoft.com/office/powerpoint/2010/main" val="224794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Crop Insurance/Disaster Payments</a:t>
            </a:r>
          </a:p>
          <a:p>
            <a:pPr eaLnBrk="1" hangingPunct="1"/>
            <a:r>
              <a:rPr lang="en-US" altLang="en-US" sz="3200" dirty="0"/>
              <a:t>Generally report in year received</a:t>
            </a:r>
          </a:p>
          <a:p>
            <a:pPr eaLnBrk="1" hangingPunct="1"/>
            <a:r>
              <a:rPr lang="en-US" altLang="en-US" sz="3200" dirty="0"/>
              <a:t>Can defer reporting to next year if:</a:t>
            </a:r>
          </a:p>
          <a:p>
            <a:pPr lvl="1" eaLnBrk="1" hangingPunct="1"/>
            <a:r>
              <a:rPr lang="en-US" altLang="en-US" dirty="0"/>
              <a:t>Cash method</a:t>
            </a:r>
          </a:p>
          <a:p>
            <a:pPr lvl="1" eaLnBrk="1" hangingPunct="1"/>
            <a:r>
              <a:rPr lang="en-US" altLang="en-US" dirty="0"/>
              <a:t>Receives in same year crop damaged</a:t>
            </a:r>
          </a:p>
          <a:p>
            <a:pPr lvl="1" eaLnBrk="1" hangingPunct="1"/>
            <a:r>
              <a:rPr lang="en-US" altLang="en-US" dirty="0"/>
              <a:t>Show crop income normally in next yr</a:t>
            </a:r>
          </a:p>
          <a:p>
            <a:pPr lvl="1" eaLnBrk="1" hangingPunct="1"/>
            <a:r>
              <a:rPr lang="en-US" altLang="en-US" dirty="0"/>
              <a:t>Show in 6a, not in 6b, √ 6c, + statemt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396-397</a:t>
            </a:r>
          </a:p>
        </p:txBody>
      </p:sp>
    </p:spTree>
    <p:extLst>
      <p:ext uri="{BB962C8B-B14F-4D97-AF65-F5344CB8AC3E}">
        <p14:creationId xmlns:p14="http://schemas.microsoft.com/office/powerpoint/2010/main" val="128321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Custom Hire – Machine Work</a:t>
            </a:r>
          </a:p>
          <a:p>
            <a:pPr eaLnBrk="1" hangingPunct="1"/>
            <a:r>
              <a:rPr lang="en-US" altLang="en-US" sz="3200" dirty="0"/>
              <a:t>By nonfarmer:  Schedule C</a:t>
            </a:r>
          </a:p>
          <a:p>
            <a:pPr eaLnBrk="1" hangingPunct="1"/>
            <a:r>
              <a:rPr lang="en-US" altLang="en-US" sz="3200" dirty="0"/>
              <a:t>By farmer:  Schedule F, line 7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3200" dirty="0"/>
              <a:t>Other Income: Line 8  (partial list p. 397)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3200" dirty="0"/>
              <a:t>Disposition of Farm Assets</a:t>
            </a:r>
          </a:p>
          <a:p>
            <a:pPr eaLnBrk="1" hangingPunct="1"/>
            <a:r>
              <a:rPr lang="en-US" altLang="en-US" sz="3200" dirty="0"/>
              <a:t>Form 4797 – Figure 11.1 (p. 398)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397-398</a:t>
            </a:r>
          </a:p>
        </p:txBody>
      </p:sp>
    </p:spTree>
    <p:extLst>
      <p:ext uri="{BB962C8B-B14F-4D97-AF65-F5344CB8AC3E}">
        <p14:creationId xmlns:p14="http://schemas.microsoft.com/office/powerpoint/2010/main" val="311694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Income Averaging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i="1" dirty="0"/>
              <a:t>Farming business</a:t>
            </a:r>
            <a:r>
              <a:rPr lang="en-US" altLang="en-US" sz="3200" dirty="0"/>
              <a:t>:  Cultivating land or raising/harvesting any agricultural/horticultural commodity</a:t>
            </a:r>
          </a:p>
          <a:p>
            <a:pPr eaLnBrk="1" hangingPunct="1"/>
            <a:r>
              <a:rPr lang="en-US" altLang="en-US" sz="3200" i="1" dirty="0"/>
              <a:t>Fishing business</a:t>
            </a:r>
            <a:r>
              <a:rPr lang="en-US" altLang="en-US" sz="3200" dirty="0"/>
              <a:t>:  Fish harvested intended to/do enter commerce through sale, barter or trade</a:t>
            </a:r>
          </a:p>
          <a:p>
            <a:pPr eaLnBrk="1" hangingPunct="1"/>
            <a:r>
              <a:rPr lang="en-US" altLang="en-US" sz="3200" dirty="0"/>
              <a:t>Rates from 3 prior years (base years) used to calculate current year tax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398</a:t>
            </a:r>
          </a:p>
        </p:txBody>
      </p:sp>
    </p:spTree>
    <p:extLst>
      <p:ext uri="{BB962C8B-B14F-4D97-AF65-F5344CB8AC3E}">
        <p14:creationId xmlns:p14="http://schemas.microsoft.com/office/powerpoint/2010/main" val="129710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Income Averaging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Elected farm income (EFI) = income TP chooses to tax at base-year rates</a:t>
            </a:r>
          </a:p>
          <a:p>
            <a:pPr lvl="1" eaLnBrk="1" hangingPunct="1"/>
            <a:r>
              <a:rPr lang="en-US" altLang="en-US" dirty="0"/>
              <a:t>Farm income from all sources: Sch F, Sub S, PS, S corp wages (not C corp)</a:t>
            </a:r>
          </a:p>
          <a:p>
            <a:pPr lvl="1" eaLnBrk="1" hangingPunct="1"/>
            <a:r>
              <a:rPr lang="en-US" altLang="en-US" dirty="0"/>
              <a:t>Gains from property used in farm</a:t>
            </a:r>
          </a:p>
          <a:p>
            <a:pPr lvl="1" eaLnBrk="1" hangingPunct="1"/>
            <a:r>
              <a:rPr lang="en-US" altLang="en-US" dirty="0"/>
              <a:t>Not timber sales</a:t>
            </a:r>
          </a:p>
          <a:p>
            <a:pPr eaLnBrk="1" hangingPunct="1"/>
            <a:r>
              <a:rPr lang="en-US" altLang="en-US" sz="3200" dirty="0"/>
              <a:t>Schedule J for election &amp; computation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398</a:t>
            </a:r>
          </a:p>
        </p:txBody>
      </p:sp>
    </p:spTree>
    <p:extLst>
      <p:ext uri="{BB962C8B-B14F-4D97-AF65-F5344CB8AC3E}">
        <p14:creationId xmlns:p14="http://schemas.microsoft.com/office/powerpoint/2010/main" val="3479259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Car &amp; Truck Expense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Actual cost or SMR     </a:t>
            </a:r>
            <a:r>
              <a:rPr lang="en-US" altLang="en-US" sz="2800" dirty="0"/>
              <a:t>(2017: 53.5¢/mile)</a:t>
            </a:r>
          </a:p>
          <a:p>
            <a:pPr lvl="1" eaLnBrk="1" hangingPunct="1"/>
            <a:r>
              <a:rPr lang="en-US" altLang="en-US" dirty="0"/>
              <a:t>No SMR w/simultaneous use: Ex 11.5</a:t>
            </a:r>
          </a:p>
          <a:p>
            <a:pPr lvl="1" eaLnBrk="1" hangingPunct="1"/>
            <a:r>
              <a:rPr lang="en-US" altLang="en-US" dirty="0"/>
              <a:t>No SMR if § 179 or dep. on vehicle</a:t>
            </a:r>
          </a:p>
          <a:p>
            <a:pPr lvl="1" eaLnBrk="1" hangingPunct="1"/>
            <a:r>
              <a:rPr lang="en-US" altLang="en-US" dirty="0"/>
              <a:t>Claim 75% w/out records if used directly in connection w/farming</a:t>
            </a:r>
          </a:p>
          <a:p>
            <a:pPr marL="1371600" lvl="2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Elects 75% method 1</a:t>
            </a:r>
            <a:r>
              <a:rPr lang="en-US" altLang="en-US" baseline="30000" dirty="0"/>
              <a:t>st</a:t>
            </a:r>
            <a:r>
              <a:rPr lang="en-US" altLang="en-US" dirty="0"/>
              <a:t> year of use</a:t>
            </a:r>
          </a:p>
          <a:p>
            <a:pPr marL="1371600" lvl="2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Cannot revoke election</a:t>
            </a:r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399-400</a:t>
            </a:r>
          </a:p>
        </p:txBody>
      </p:sp>
    </p:spTree>
    <p:extLst>
      <p:ext uri="{BB962C8B-B14F-4D97-AF65-F5344CB8AC3E}">
        <p14:creationId xmlns:p14="http://schemas.microsoft.com/office/powerpoint/2010/main" val="572126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Conservation - §175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If consistent with NRCS or state plan</a:t>
            </a:r>
          </a:p>
          <a:p>
            <a:pPr eaLnBrk="1" hangingPunct="1"/>
            <a:r>
              <a:rPr lang="en-US" altLang="en-US" sz="3200" dirty="0"/>
              <a:t>Deduct improvements to farm land</a:t>
            </a:r>
          </a:p>
          <a:p>
            <a:pPr eaLnBrk="1" hangingPunct="1"/>
            <a:r>
              <a:rPr lang="en-US" altLang="en-US" sz="3200" dirty="0"/>
              <a:t>Limit:  25% x farm gross income</a:t>
            </a:r>
          </a:p>
          <a:p>
            <a:pPr lvl="1" eaLnBrk="1" hangingPunct="1"/>
            <a:r>
              <a:rPr lang="en-US" altLang="en-US" dirty="0"/>
              <a:t>Carryforward excess – c/o lost upon death or stop farming</a:t>
            </a:r>
          </a:p>
          <a:p>
            <a:pPr eaLnBrk="1" hangingPunct="1"/>
            <a:r>
              <a:rPr lang="en-US" altLang="en-US" sz="3200" dirty="0"/>
              <a:t>If elects, only method to claim expense</a:t>
            </a:r>
          </a:p>
          <a:p>
            <a:pPr lvl="1" eaLnBrk="1" hangingPunct="1"/>
            <a:r>
              <a:rPr lang="en-US" altLang="en-US" dirty="0"/>
              <a:t>No election → must capitalize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400</a:t>
            </a:r>
          </a:p>
        </p:txBody>
      </p:sp>
    </p:spTree>
    <p:extLst>
      <p:ext uri="{BB962C8B-B14F-4D97-AF65-F5344CB8AC3E}">
        <p14:creationId xmlns:p14="http://schemas.microsoft.com/office/powerpoint/2010/main" val="3103723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Conservation - §175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Engaged in business of farming</a:t>
            </a:r>
          </a:p>
          <a:p>
            <a:pPr lvl="1" eaLnBrk="1" hangingPunct="1"/>
            <a:r>
              <a:rPr lang="en-US" altLang="en-US" dirty="0"/>
              <a:t>Rental may qualify</a:t>
            </a:r>
          </a:p>
          <a:p>
            <a:pPr lvl="1" eaLnBrk="1" hangingPunct="1"/>
            <a:r>
              <a:rPr lang="en-US" altLang="en-US" dirty="0"/>
              <a:t>Not:  forestry, timber, no profit motive</a:t>
            </a:r>
            <a:endParaRPr lang="en-US" altLang="en-US" sz="3200" dirty="0"/>
          </a:p>
          <a:p>
            <a:pPr eaLnBrk="1" hangingPunct="1"/>
            <a:r>
              <a:rPr lang="en-US" altLang="en-US" sz="3200" dirty="0"/>
              <a:t>Example of qualifying expenses (p. 400)</a:t>
            </a:r>
          </a:p>
          <a:p>
            <a:pPr eaLnBrk="1" hangingPunct="1"/>
            <a:r>
              <a:rPr lang="en-US" altLang="en-US" sz="3200" dirty="0"/>
              <a:t>Held &lt; 10 yrs @ sale, some ordinary inc</a:t>
            </a:r>
            <a:endParaRPr lang="en-US" altLang="en-US" sz="1600" dirty="0"/>
          </a:p>
          <a:p>
            <a:pPr marL="0" indent="0" eaLnBrk="1" hangingPunct="1">
              <a:buNone/>
            </a:pPr>
            <a:r>
              <a:rPr lang="en-US" altLang="en-US" sz="3200" dirty="0"/>
              <a:t>Ex 11.6      No deduction</a:t>
            </a:r>
          </a:p>
          <a:p>
            <a:pPr eaLnBrk="1" hangingPunct="1"/>
            <a:r>
              <a:rPr lang="en-US" altLang="en-US" sz="3200" dirty="0"/>
              <a:t>Cash rent w/o material participation</a:t>
            </a:r>
          </a:p>
          <a:p>
            <a:pPr marL="628650" indent="-571500"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400-401</a:t>
            </a:r>
          </a:p>
        </p:txBody>
      </p:sp>
    </p:spTree>
    <p:extLst>
      <p:ext uri="{BB962C8B-B14F-4D97-AF65-F5344CB8AC3E}">
        <p14:creationId xmlns:p14="http://schemas.microsoft.com/office/powerpoint/2010/main" val="135454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Depreciation/Cost Recovery</a:t>
            </a:r>
          </a:p>
          <a:p>
            <a:pPr marL="514350" indent="-457200" eaLnBrk="1" hangingPunct="1"/>
            <a:r>
              <a:rPr lang="en-US" altLang="en-US" sz="3200" dirty="0"/>
              <a:t>ADS required if opted out of unicap</a:t>
            </a:r>
          </a:p>
          <a:p>
            <a:pPr marL="514350" indent="-457200" eaLnBrk="1" hangingPunct="1"/>
            <a:r>
              <a:rPr lang="en-US" altLang="en-US" sz="3200" dirty="0"/>
              <a:t>Figure 11.2 – Recovery Periods </a:t>
            </a:r>
            <a:r>
              <a:rPr lang="en-US" altLang="en-US" sz="2800" dirty="0"/>
              <a:t>(p. 402)</a:t>
            </a:r>
          </a:p>
          <a:p>
            <a:pPr marL="57150" indent="0" eaLnBrk="1" hangingPunct="1">
              <a:buNone/>
            </a:pPr>
            <a:endParaRPr lang="en-US" altLang="en-US" sz="1200" dirty="0"/>
          </a:p>
          <a:p>
            <a:pPr marL="57150" indent="0" eaLnBrk="1" hangingPunct="1">
              <a:buNone/>
            </a:pPr>
            <a:r>
              <a:rPr lang="en-US" altLang="en-US" sz="3200" dirty="0"/>
              <a:t>Fertilizer and Lime</a:t>
            </a:r>
          </a:p>
          <a:p>
            <a:pPr marL="514350" indent="-457200" eaLnBrk="1" hangingPunct="1"/>
            <a:r>
              <a:rPr lang="en-US" altLang="en-US" sz="3200" dirty="0"/>
              <a:t>§180: deduction even if benefits &gt; 1 yr.</a:t>
            </a:r>
          </a:p>
          <a:p>
            <a:pPr marL="514350" indent="-457200" eaLnBrk="1" hangingPunct="1"/>
            <a:r>
              <a:rPr lang="en-US" altLang="en-US" sz="3200" dirty="0"/>
              <a:t>Elect year by year, revoke w/consent </a:t>
            </a:r>
          </a:p>
          <a:p>
            <a:pPr marL="514350" indent="-457200" eaLnBrk="1" hangingPunct="1"/>
            <a:r>
              <a:rPr lang="en-US" altLang="en-US" sz="3200" dirty="0"/>
              <a:t>N/A:  Cash rental w/o material partic.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401-403</a:t>
            </a:r>
          </a:p>
        </p:txBody>
      </p:sp>
    </p:spTree>
    <p:extLst>
      <p:ext uri="{BB962C8B-B14F-4D97-AF65-F5344CB8AC3E}">
        <p14:creationId xmlns:p14="http://schemas.microsoft.com/office/powerpoint/2010/main" val="1736104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244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Interest Payments:  Line 21</a:t>
            </a:r>
          </a:p>
          <a:p>
            <a:pPr marL="514350" indent="-457200" eaLnBrk="1" hangingPunct="1"/>
            <a:r>
              <a:rPr lang="en-US" altLang="en-US" sz="3200" dirty="0"/>
              <a:t>Deduct in year paid if interest accrued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Rent/Lease Payments:  Lines 24b, 24a</a:t>
            </a:r>
          </a:p>
          <a:p>
            <a:pPr marL="514350" indent="-457200" eaLnBrk="1" hangingPunct="1"/>
            <a:r>
              <a:rPr lang="en-US" altLang="en-US" sz="3200" dirty="0"/>
              <a:t>Deduct in year paid unless prepaid</a:t>
            </a:r>
          </a:p>
          <a:p>
            <a:pPr marL="514350" indent="-457200" eaLnBrk="1" hangingPunct="1"/>
            <a:r>
              <a:rPr lang="en-US" altLang="en-US" sz="3200" dirty="0"/>
              <a:t>No deduction if paid in crop shares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Supplies, Repairs, &amp; Maintenance</a:t>
            </a:r>
          </a:p>
          <a:p>
            <a:pPr marL="571500" indent="-514350" eaLnBrk="1" hangingPunct="1"/>
            <a:r>
              <a:rPr lang="en-US" altLang="en-US" sz="3200" dirty="0"/>
              <a:t>Incidental materials/supplies ded’ble</a:t>
            </a:r>
          </a:p>
          <a:p>
            <a:pPr marL="571500" indent="-514350" eaLnBrk="1" hangingPunct="1"/>
            <a:r>
              <a:rPr lang="en-US" altLang="en-US" sz="3200" dirty="0"/>
              <a:t>DeMinimus Safe Harbor – 2500/5000</a:t>
            </a:r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403</a:t>
            </a:r>
          </a:p>
        </p:txBody>
      </p:sp>
    </p:spTree>
    <p:extLst>
      <p:ext uri="{BB962C8B-B14F-4D97-AF65-F5344CB8AC3E}">
        <p14:creationId xmlns:p14="http://schemas.microsoft.com/office/powerpoint/2010/main" val="119498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Agricultural and Natural</a:t>
            </a:r>
            <a:br>
              <a:rPr lang="en-US" altLang="en-US" dirty="0"/>
            </a:br>
            <a:r>
              <a:rPr lang="en-US" altLang="en-US" dirty="0"/>
              <a:t>Resource Issues	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Agricultural Income &amp; Expenses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Net Operating Losses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Buying &amp; Selling Farmland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Rental Property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Demolition of Structures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3200" dirty="0"/>
              <a:t>Disposition of Converted Wetlands</a:t>
            </a:r>
          </a:p>
          <a:p>
            <a:pPr marL="0" indent="0" eaLnBrk="1" hangingPunct="1">
              <a:buNone/>
            </a:pPr>
            <a:r>
              <a:rPr lang="en-US" altLang="en-US" sz="3200" dirty="0"/>
              <a:t>Learning Objectives – p. 391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Seeds and Plants:   Line 26</a:t>
            </a:r>
          </a:p>
          <a:p>
            <a:pPr marL="571500" indent="-514350" eaLnBrk="1" hangingPunct="1"/>
            <a:r>
              <a:rPr lang="en-US" altLang="en-US" sz="3200" dirty="0"/>
              <a:t>Deduct if to produce crop for sale</a:t>
            </a:r>
          </a:p>
          <a:p>
            <a:pPr marL="571500" indent="-514350" eaLnBrk="1" hangingPunct="1"/>
            <a:r>
              <a:rPr lang="en-US" altLang="en-US" sz="3200" dirty="0"/>
              <a:t>No deduct if pre-productive pd &gt; 2 yrs.</a:t>
            </a:r>
          </a:p>
          <a:p>
            <a:pPr marL="57150" indent="0" eaLnBrk="1" hangingPunct="1">
              <a:buNone/>
            </a:pPr>
            <a:endParaRPr lang="en-US" altLang="en-US" sz="1800" dirty="0"/>
          </a:p>
          <a:p>
            <a:pPr marL="57150" indent="0" eaLnBrk="1" hangingPunct="1">
              <a:buNone/>
            </a:pPr>
            <a:r>
              <a:rPr lang="en-US" altLang="en-US" sz="3200" dirty="0"/>
              <a:t>Taxes:  Line 29 – Normal deduction rules</a:t>
            </a:r>
          </a:p>
          <a:p>
            <a:pPr marL="514350" indent="-457200" eaLnBrk="1" hangingPunct="1"/>
            <a:r>
              <a:rPr lang="en-US" altLang="en-US" sz="3200" dirty="0"/>
              <a:t>RE, pers. prop, FICA, FUTA, h’way use</a:t>
            </a:r>
          </a:p>
          <a:p>
            <a:pPr marL="514350" indent="-457200" eaLnBrk="1" hangingPunct="1"/>
            <a:r>
              <a:rPr lang="en-US" altLang="en-US" sz="3200" dirty="0"/>
              <a:t>Capitalize sales tax on capital assets 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403-404</a:t>
            </a:r>
          </a:p>
        </p:txBody>
      </p:sp>
    </p:spTree>
    <p:extLst>
      <p:ext uri="{BB962C8B-B14F-4D97-AF65-F5344CB8AC3E}">
        <p14:creationId xmlns:p14="http://schemas.microsoft.com/office/powerpoint/2010/main" val="3934874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Prepaid Expenses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Farmers can deduct prepaid supplies:  feed, seed, fertilizer, or other similar</a:t>
            </a:r>
            <a:endParaRPr lang="en-US" altLang="en-US" sz="2400" dirty="0"/>
          </a:p>
          <a:p>
            <a:pPr marL="514350" indent="-457200" eaLnBrk="1" hangingPunct="1"/>
            <a:r>
              <a:rPr lang="en-US" altLang="en-US" sz="3200" dirty="0"/>
              <a:t>Limit: 50% x total farm expense</a:t>
            </a:r>
          </a:p>
          <a:p>
            <a:pPr marL="914400" lvl="1" indent="-457200" eaLnBrk="1" hangingPunct="1"/>
            <a:r>
              <a:rPr lang="en-US" altLang="en-US" dirty="0"/>
              <a:t>Deduct excess when use/consume</a:t>
            </a:r>
          </a:p>
          <a:p>
            <a:pPr marL="514350" indent="-457200" eaLnBrk="1" hangingPunct="1"/>
            <a:r>
              <a:rPr lang="en-US" altLang="en-US" sz="3200" dirty="0"/>
              <a:t>50% N/A if TP farm-related &amp; either:</a:t>
            </a:r>
          </a:p>
          <a:p>
            <a:pPr marL="914400" lvl="1" indent="-457200" eaLnBrk="1" hangingPunct="1"/>
            <a:r>
              <a:rPr lang="en-US" altLang="en-US" dirty="0"/>
              <a:t>&gt; 50% due to unusual circumstances</a:t>
            </a:r>
          </a:p>
          <a:p>
            <a:pPr marL="914400" lvl="1" indent="-457200" eaLnBrk="1" hangingPunct="1"/>
            <a:r>
              <a:rPr lang="en-US" altLang="en-US" dirty="0"/>
              <a:t>In preceding 3 tax years total prepaid &lt; 50% of total farm expenses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 </a:t>
            </a:r>
          </a:p>
          <a:p>
            <a:pPr marL="914400" lvl="1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404</a:t>
            </a:r>
          </a:p>
        </p:txBody>
      </p:sp>
    </p:spTree>
    <p:extLst>
      <p:ext uri="{BB962C8B-B14F-4D97-AF65-F5344CB8AC3E}">
        <p14:creationId xmlns:p14="http://schemas.microsoft.com/office/powerpoint/2010/main" val="419812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Prepaid Expenses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i="1" dirty="0"/>
              <a:t>Farm related</a:t>
            </a:r>
            <a:r>
              <a:rPr lang="en-US" altLang="en-US" sz="3200" dirty="0"/>
              <a:t>:  Principal residence on farm, principal occupation is farming, member of a family that meets test</a:t>
            </a:r>
          </a:p>
          <a:p>
            <a:pPr marL="514350" indent="-457200" eaLnBrk="1" hangingPunct="1"/>
            <a:r>
              <a:rPr lang="en-US" altLang="en-US" sz="3200" i="1" dirty="0"/>
              <a:t>Farm syndicates</a:t>
            </a:r>
            <a:r>
              <a:rPr lang="en-US" altLang="en-US" sz="3200" dirty="0"/>
              <a:t>:  no prepaid ded’ble</a:t>
            </a:r>
          </a:p>
          <a:p>
            <a:pPr marL="514350" indent="-457200" eaLnBrk="1" hangingPunct="1"/>
            <a:r>
              <a:rPr lang="en-US" altLang="en-US" sz="3200" dirty="0"/>
              <a:t>Farming does not include trees other than those bearing fruit or nuts</a:t>
            </a:r>
          </a:p>
          <a:p>
            <a:pPr marL="514350" indent="-457200" eaLnBrk="1" hangingPunct="1"/>
            <a:r>
              <a:rPr lang="en-US" altLang="en-US" sz="3200" dirty="0"/>
              <a:t>Farming includes raising, shearing, feeding, training &amp; mgmt. of animals</a:t>
            </a:r>
            <a:endParaRPr lang="en-US" altLang="en-US" sz="24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404-405</a:t>
            </a:r>
          </a:p>
        </p:txBody>
      </p:sp>
    </p:spTree>
    <p:extLst>
      <p:ext uri="{BB962C8B-B14F-4D97-AF65-F5344CB8AC3E}">
        <p14:creationId xmlns:p14="http://schemas.microsoft.com/office/powerpoint/2010/main" val="380164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Prepaid Expenses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Deductible by cash basis only if:</a:t>
            </a: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altLang="en-US" sz="3200" dirty="0"/>
              <a:t>Purchase, not merely a deposit</a:t>
            </a: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altLang="en-US" sz="3200" dirty="0"/>
              <a:t>Business purpose, not tax avoidance</a:t>
            </a: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altLang="en-US" sz="3200" dirty="0"/>
              <a:t>Income is not materially distorted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11.7   $20,000 prepaid, $24,000 total </a:t>
            </a:r>
          </a:p>
          <a:p>
            <a:pPr marL="514350" indent="-457200" eaLnBrk="1" hangingPunct="1"/>
            <a:r>
              <a:rPr lang="en-US" altLang="en-US" sz="3200" dirty="0"/>
              <a:t>Limit: $12,000 </a:t>
            </a:r>
            <a:r>
              <a:rPr lang="en-US" altLang="en-US" sz="2800" dirty="0"/>
              <a:t>(2017) </a:t>
            </a:r>
            <a:r>
              <a:rPr lang="en-US" altLang="en-US" sz="3200" dirty="0"/>
              <a:t>→ $8,000 </a:t>
            </a:r>
            <a:r>
              <a:rPr lang="en-US" altLang="en-US" sz="2800" dirty="0"/>
              <a:t>(2018) 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Note: Prepaids in estate, heir can deduct 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p. 405</a:t>
            </a:r>
          </a:p>
        </p:txBody>
      </p:sp>
    </p:spTree>
    <p:extLst>
      <p:ext uri="{BB962C8B-B14F-4D97-AF65-F5344CB8AC3E}">
        <p14:creationId xmlns:p14="http://schemas.microsoft.com/office/powerpoint/2010/main" val="271085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Income Averaging</a:t>
            </a:r>
          </a:p>
          <a:p>
            <a:pPr marL="514350" indent="-457200" eaLnBrk="1" hangingPunct="1"/>
            <a:r>
              <a:rPr lang="en-US" altLang="en-US" sz="3200" dirty="0"/>
              <a:t>NOL to base year allowed in full</a:t>
            </a:r>
          </a:p>
          <a:p>
            <a:pPr marL="514350" indent="-457200" eaLnBrk="1" hangingPunct="1"/>
            <a:r>
              <a:rPr lang="en-US" altLang="en-US" sz="3200" dirty="0"/>
              <a:t>NOL to another base year added back to prevent double benefit from NOL</a:t>
            </a:r>
          </a:p>
          <a:p>
            <a:pPr marL="514350" indent="-457200" eaLnBrk="1" hangingPunct="1"/>
            <a:r>
              <a:rPr lang="en-US" altLang="en-US" sz="3200" dirty="0"/>
              <a:t>Worksheet in Sch J instructions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NOL carryback/carryforward generally:</a:t>
            </a:r>
          </a:p>
          <a:p>
            <a:pPr marL="514350" indent="-457200" eaLnBrk="1" hangingPunct="1"/>
            <a:r>
              <a:rPr lang="en-US" altLang="en-US" sz="3200" dirty="0"/>
              <a:t>Back 2 (may forego) - Forward 20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406</a:t>
            </a:r>
          </a:p>
        </p:txBody>
      </p:sp>
    </p:spTree>
    <p:extLst>
      <p:ext uri="{BB962C8B-B14F-4D97-AF65-F5344CB8AC3E}">
        <p14:creationId xmlns:p14="http://schemas.microsoft.com/office/powerpoint/2010/main" val="3934567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3-Year Carryback: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Individual’s NOL due to casualty/theft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Small business NOL due to federally declared disaster</a:t>
            </a:r>
          </a:p>
          <a:p>
            <a:pPr marL="571500" indent="-514350" eaLnBrk="1" hangingPunct="1"/>
            <a:r>
              <a:rPr lang="en-US" altLang="en-US" sz="3200" dirty="0"/>
              <a:t>Small Business = ≤ $5M average annual gross receipts for prior 3 years</a:t>
            </a:r>
          </a:p>
          <a:p>
            <a:pPr marL="571500" indent="-514350" eaLnBrk="1" hangingPunct="1"/>
            <a:r>
              <a:rPr lang="en-US" altLang="en-US" sz="3200" dirty="0"/>
              <a:t>N/A if eligible for farming 5-year C/B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406-407</a:t>
            </a:r>
          </a:p>
        </p:txBody>
      </p:sp>
    </p:spTree>
    <p:extLst>
      <p:ext uri="{BB962C8B-B14F-4D97-AF65-F5344CB8AC3E}">
        <p14:creationId xmlns:p14="http://schemas.microsoft.com/office/powerpoint/2010/main" val="2850416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11.8           Figure 11.3</a:t>
            </a:r>
          </a:p>
          <a:p>
            <a:pPr marL="514350" indent="-457200" eaLnBrk="1" hangingPunct="1"/>
            <a:r>
              <a:rPr lang="en-US" altLang="en-US" sz="3200" dirty="0"/>
              <a:t>$700 theft loss but claimed standard </a:t>
            </a:r>
          </a:p>
          <a:p>
            <a:pPr marL="514350" indent="-457200" eaLnBrk="1" hangingPunct="1"/>
            <a:r>
              <a:rPr lang="en-US" altLang="en-US" sz="3200" dirty="0"/>
              <a:t>NOL from business ($10,000)</a:t>
            </a:r>
          </a:p>
          <a:p>
            <a:pPr marL="514350" indent="-457200" eaLnBrk="1" hangingPunct="1"/>
            <a:r>
              <a:rPr lang="en-US" altLang="en-US" sz="3200" dirty="0"/>
              <a:t>No portion of loss from theft, 2-yr C/B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11.9           Figure 11.4</a:t>
            </a:r>
          </a:p>
          <a:p>
            <a:pPr marL="514350" indent="-457200" eaLnBrk="1" hangingPunct="1"/>
            <a:r>
              <a:rPr lang="en-US" altLang="en-US" sz="3200" dirty="0"/>
              <a:t>$50,000 theft loss, ($49,900) in NOL</a:t>
            </a:r>
          </a:p>
          <a:p>
            <a:pPr marL="514350" indent="-457200" eaLnBrk="1" hangingPunct="1"/>
            <a:r>
              <a:rPr lang="en-US" altLang="en-US" sz="3200" dirty="0"/>
              <a:t>C/B:  ($10,000) 2 yrs,  ($49,900) 3 yrs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407-408</a:t>
            </a:r>
          </a:p>
        </p:txBody>
      </p:sp>
    </p:spTree>
    <p:extLst>
      <p:ext uri="{BB962C8B-B14F-4D97-AF65-F5344CB8AC3E}">
        <p14:creationId xmlns:p14="http://schemas.microsoft.com/office/powerpoint/2010/main" val="411206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Small Business Disaster Losses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NOL for only activities in disaster area</a:t>
            </a:r>
          </a:p>
          <a:p>
            <a:pPr marL="514350" indent="-457200" eaLnBrk="1" hangingPunct="1"/>
            <a:r>
              <a:rPr lang="en-US" altLang="en-US" sz="3200" dirty="0"/>
              <a:t>Methods to allocate overall NOL: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dirty="0"/>
              <a:t>Allocate 1st to NOL resulting if only disaster area numbers used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dirty="0"/>
              <a:t>Allocate 1st to NOL if only nondisaster loss area numbers used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dirty="0"/>
              <a:t>Pro rata: NOL x  #1/total &amp; #2/total</a:t>
            </a:r>
          </a:p>
          <a:p>
            <a:pPr marL="914400" lvl="1" indent="-457200" eaLnBrk="1" hangingPunct="1"/>
            <a:endParaRPr lang="en-US" altLang="en-US" sz="24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p. 408</a:t>
            </a:r>
          </a:p>
        </p:txBody>
      </p:sp>
    </p:spTree>
    <p:extLst>
      <p:ext uri="{BB962C8B-B14F-4D97-AF65-F5344CB8AC3E}">
        <p14:creationId xmlns:p14="http://schemas.microsoft.com/office/powerpoint/2010/main" val="532044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Small Business Disaster Losses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11.10</a:t>
            </a:r>
          </a:p>
          <a:p>
            <a:pPr marL="514350" indent="-457200" eaLnBrk="1" hangingPunct="1"/>
            <a:r>
              <a:rPr lang="en-US" altLang="en-US" sz="3200" dirty="0"/>
              <a:t>$70,000 loss due to flooding of store</a:t>
            </a:r>
          </a:p>
          <a:p>
            <a:pPr marL="514350" indent="-457200" eaLnBrk="1" hangingPunct="1"/>
            <a:r>
              <a:rPr lang="en-US" altLang="en-US" sz="3200" dirty="0"/>
              <a:t>$30,000 loss on internet business</a:t>
            </a:r>
          </a:p>
          <a:p>
            <a:pPr marL="514350" indent="-457200" eaLnBrk="1" hangingPunct="1"/>
            <a:r>
              <a:rPr lang="en-US" altLang="en-US" sz="3200" dirty="0"/>
              <a:t>$80,000 NOL for the year - Figure 11.5</a:t>
            </a:r>
          </a:p>
          <a:p>
            <a:pPr marL="514350" indent="-457200" eaLnBrk="1" hangingPunct="1"/>
            <a:r>
              <a:rPr lang="en-US" altLang="en-US" sz="3200" dirty="0"/>
              <a:t>Allocation methods – Figure 11.6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Consider income level &amp; income type in 3</a:t>
            </a:r>
            <a:r>
              <a:rPr lang="en-US" altLang="en-US" sz="3200" baseline="30000" dirty="0"/>
              <a:t>rd</a:t>
            </a:r>
            <a:r>
              <a:rPr lang="en-US" altLang="en-US" sz="3200" dirty="0"/>
              <a:t> year back to determine max allocation.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408-410</a:t>
            </a:r>
          </a:p>
        </p:txBody>
      </p:sp>
    </p:spTree>
    <p:extLst>
      <p:ext uri="{BB962C8B-B14F-4D97-AF65-F5344CB8AC3E}">
        <p14:creationId xmlns:p14="http://schemas.microsoft.com/office/powerpoint/2010/main" val="691300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3-yr C/B taken into account after the “rest” of the NOL if in the same year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11.11 </a:t>
            </a:r>
          </a:p>
          <a:p>
            <a:pPr marL="514350" indent="-457200" eaLnBrk="1" hangingPunct="1"/>
            <a:r>
              <a:rPr lang="en-US" altLang="en-US" sz="3200" dirty="0"/>
              <a:t>3-yr C/B not fully absorbed in 2014</a:t>
            </a:r>
          </a:p>
          <a:p>
            <a:pPr marL="514350" indent="-457200" eaLnBrk="1" hangingPunct="1"/>
            <a:r>
              <a:rPr lang="en-US" altLang="en-US" sz="3200" dirty="0"/>
              <a:t>2-yr C/B applied first to 2015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Election to forego either 2 or 3-year C/B applies to both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410</a:t>
            </a:r>
          </a:p>
        </p:txBody>
      </p:sp>
    </p:spTree>
    <p:extLst>
      <p:ext uri="{BB962C8B-B14F-4D97-AF65-F5344CB8AC3E}">
        <p14:creationId xmlns:p14="http://schemas.microsoft.com/office/powerpoint/2010/main" val="166534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Farmers:  Individuals, PSs, corps that cultivate, operate, or manage farm for gain or profit, as owners or tenants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3200" dirty="0"/>
              <a:t>Farm:  Agricultural, stock, dairy, poultry, fruit, truck farms, plantations, ranches, and all land used for farming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392</a:t>
            </a:r>
          </a:p>
        </p:txBody>
      </p:sp>
    </p:spTree>
    <p:extLst>
      <p:ext uri="{BB962C8B-B14F-4D97-AF65-F5344CB8AC3E}">
        <p14:creationId xmlns:p14="http://schemas.microsoft.com/office/powerpoint/2010/main" val="832260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Farming Losses – 5 Year C/B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Farming business: Back 5, Forward 20</a:t>
            </a:r>
          </a:p>
          <a:p>
            <a:pPr marL="514350" indent="-457200" eaLnBrk="1" hangingPunct="1"/>
            <a:r>
              <a:rPr lang="en-US" altLang="en-US" sz="3200" dirty="0"/>
              <a:t>N/A: Contract harvest’g, buying/selling plants/animals grown/raised by others</a:t>
            </a:r>
          </a:p>
          <a:p>
            <a:pPr marL="57150" indent="0" eaLnBrk="1" hangingPunct="1">
              <a:buNone/>
            </a:pPr>
            <a:endParaRPr lang="en-US" altLang="en-US" sz="1200" dirty="0"/>
          </a:p>
          <a:p>
            <a:pPr marL="514350" indent="-457200" eaLnBrk="1" hangingPunct="1"/>
            <a:r>
              <a:rPr lang="en-US" altLang="en-US" sz="3200" dirty="0"/>
              <a:t>Eligible loss = Lesser of: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NOL computed using only farming #s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Total NOL</a:t>
            </a:r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410</a:t>
            </a:r>
          </a:p>
        </p:txBody>
      </p:sp>
    </p:spTree>
    <p:extLst>
      <p:ext uri="{BB962C8B-B14F-4D97-AF65-F5344CB8AC3E}">
        <p14:creationId xmlns:p14="http://schemas.microsoft.com/office/powerpoint/2010/main" val="3099363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Farming Losses – 5 Year C/B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11.12    Figure 11.7 – NOL ($80,000)</a:t>
            </a:r>
          </a:p>
          <a:p>
            <a:pPr marL="514350" indent="-457200" eaLnBrk="1" hangingPunct="1"/>
            <a:r>
              <a:rPr lang="en-US" altLang="en-US" sz="3200" dirty="0"/>
              <a:t>Crop Farm:  ($70,000) due to flood</a:t>
            </a:r>
          </a:p>
          <a:p>
            <a:pPr marL="514350" indent="-457200" eaLnBrk="1" hangingPunct="1"/>
            <a:r>
              <a:rPr lang="en-US" altLang="en-US" sz="3200" dirty="0"/>
              <a:t>Trucking:  ($30,000) due to flood</a:t>
            </a:r>
          </a:p>
          <a:p>
            <a:pPr marL="514350" indent="-457200" eaLnBrk="1" hangingPunct="1"/>
            <a:r>
              <a:rPr lang="en-US" altLang="en-US" sz="3200" dirty="0"/>
              <a:t>5-yr c/b:  ($70,000)  3-yr c/b: ($10,000) 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Could waive 5-yr c/b and revert to 2 yrs.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11.13  3-yr: ($10,000)   2-yr: ($70,000)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Could elect to forego entire carryback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411</a:t>
            </a:r>
          </a:p>
        </p:txBody>
      </p:sp>
    </p:spTree>
    <p:extLst>
      <p:ext uri="{BB962C8B-B14F-4D97-AF65-F5344CB8AC3E}">
        <p14:creationId xmlns:p14="http://schemas.microsoft.com/office/powerpoint/2010/main" val="1410200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Specified Liability Loss: C/B 10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Product liability, reclamation, shutdown expenses, remediation, workers’ comp </a:t>
            </a:r>
          </a:p>
          <a:p>
            <a:pPr marL="514350" indent="-457200" eaLnBrk="1" hangingPunct="1"/>
            <a:r>
              <a:rPr lang="en-US" altLang="en-US" sz="3200" dirty="0"/>
              <a:t>Product liability loss:  Due to defect in product manufactured, leased or sold by TP after TP relinquished possession</a:t>
            </a:r>
          </a:p>
          <a:p>
            <a:pPr marL="514350" indent="-457200" eaLnBrk="1" hangingPunct="1"/>
            <a:r>
              <a:rPr lang="en-US" altLang="en-US" sz="3200" dirty="0"/>
              <a:t>Includes investigation, settlement, or defense of product liability </a:t>
            </a:r>
          </a:p>
          <a:p>
            <a:pPr marL="514350" indent="-457200" eaLnBrk="1" hangingPunct="1"/>
            <a:r>
              <a:rPr lang="en-US" altLang="en-US" sz="3200" dirty="0"/>
              <a:t>Can forego 10 years &amp; c/b 2 years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411-412</a:t>
            </a:r>
          </a:p>
        </p:txBody>
      </p:sp>
    </p:spTree>
    <p:extLst>
      <p:ext uri="{BB962C8B-B14F-4D97-AF65-F5344CB8AC3E}">
        <p14:creationId xmlns:p14="http://schemas.microsoft.com/office/powerpoint/2010/main" val="3557421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Election to Forego Carryback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Statement w/original loss-year return or amend by original due date + 6 mos</a:t>
            </a:r>
          </a:p>
          <a:p>
            <a:pPr marL="514350" indent="-457200" eaLnBrk="1" hangingPunct="1"/>
            <a:r>
              <a:rPr lang="en-US" altLang="en-US" sz="3200" dirty="0"/>
              <a:t>Irrevocable election</a:t>
            </a:r>
          </a:p>
          <a:p>
            <a:pPr marL="514350" indent="-457200" eaLnBrk="1" hangingPunct="1"/>
            <a:r>
              <a:rPr lang="en-US" altLang="en-US" sz="3200" dirty="0"/>
              <a:t>If no election to forego &amp; no c/b made, NOL still absorbed as if c/b done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11.14       No c/b or election made</a:t>
            </a:r>
          </a:p>
          <a:p>
            <a:pPr marL="514350" indent="-457200" eaLnBrk="1" hangingPunct="1"/>
            <a:r>
              <a:rPr lang="en-US" altLang="en-US" sz="3200" dirty="0"/>
              <a:t>Statute gone, tax benefit of NOL lost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412</a:t>
            </a:r>
          </a:p>
        </p:txBody>
      </p:sp>
    </p:spTree>
    <p:extLst>
      <p:ext uri="{BB962C8B-B14F-4D97-AF65-F5344CB8AC3E}">
        <p14:creationId xmlns:p14="http://schemas.microsoft.com/office/powerpoint/2010/main" val="1986552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Timing of the NOL – C/B or C/O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Decision to forego or make carryback</a:t>
            </a:r>
          </a:p>
          <a:p>
            <a:pPr marL="514350" indent="-457200" eaLnBrk="1" hangingPunct="1"/>
            <a:r>
              <a:rPr lang="en-US" altLang="en-US" sz="3200" dirty="0"/>
              <a:t>Level of income – tax rates</a:t>
            </a:r>
          </a:p>
          <a:p>
            <a:pPr marL="514350" indent="-457200" eaLnBrk="1" hangingPunct="1"/>
            <a:r>
              <a:rPr lang="en-US" altLang="en-US" sz="3200" dirty="0"/>
              <a:t>Capital losses in c/b or c/f years</a:t>
            </a:r>
          </a:p>
          <a:p>
            <a:pPr marL="514350" indent="-457200" eaLnBrk="1" hangingPunct="1"/>
            <a:r>
              <a:rPr lang="en-US" altLang="en-US" sz="3200" dirty="0"/>
              <a:t>NOL absorbed &gt; taxable inc. reduction</a:t>
            </a:r>
          </a:p>
          <a:p>
            <a:pPr marL="514350" indent="-457200" eaLnBrk="1" hangingPunct="1"/>
            <a:r>
              <a:rPr lang="en-US" altLang="en-US" sz="3200" dirty="0"/>
              <a:t>Loss may eliminate expiring tax credits</a:t>
            </a:r>
          </a:p>
          <a:p>
            <a:pPr marL="514350" indent="-457200" eaLnBrk="1" hangingPunct="1"/>
            <a:r>
              <a:rPr lang="en-US" altLang="en-US" sz="3200" dirty="0"/>
              <a:t>Limited income to absorb in future</a:t>
            </a:r>
          </a:p>
          <a:p>
            <a:pPr marL="514350" indent="-457200" eaLnBrk="1" hangingPunct="1"/>
            <a:r>
              <a:rPr lang="en-US" altLang="en-US" sz="3200" dirty="0"/>
              <a:t>Consider present value of tax savings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412-413</a:t>
            </a:r>
          </a:p>
        </p:txBody>
      </p:sp>
    </p:spTree>
    <p:extLst>
      <p:ext uri="{BB962C8B-B14F-4D97-AF65-F5344CB8AC3E}">
        <p14:creationId xmlns:p14="http://schemas.microsoft.com/office/powerpoint/2010/main" val="4111143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 Joint Return NOL Allocation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sz="3200" dirty="0"/>
              <a:t>Allocate if:  MFJ to MFS year, MFJ to MFJ (different spouse), MFJ to single</a:t>
            </a:r>
          </a:p>
          <a:p>
            <a:pPr marL="514350" indent="-457200" eaLnBrk="1" hangingPunct="1"/>
            <a:r>
              <a:rPr lang="en-US" altLang="en-US" sz="3200" dirty="0"/>
              <a:t>Figure 11.8</a:t>
            </a:r>
          </a:p>
          <a:p>
            <a:pPr marL="514350" indent="-457200" eaLnBrk="1" hangingPunct="1"/>
            <a:r>
              <a:rPr lang="en-US" altLang="en-US" sz="3200" dirty="0"/>
              <a:t>Joint NOL x MFS NOL/total MFS NOLs</a:t>
            </a:r>
          </a:p>
          <a:p>
            <a:pPr marL="914400" lvl="1" indent="-457200" eaLnBrk="1" hangingPunct="1"/>
            <a:r>
              <a:rPr lang="en-US" altLang="en-US" dirty="0"/>
              <a:t>Only one with NOL → allocate 100%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11.15       Joint NOL:  $10,000</a:t>
            </a:r>
          </a:p>
          <a:p>
            <a:pPr marL="514350" indent="-457200" eaLnBrk="1" hangingPunct="1"/>
            <a:r>
              <a:rPr lang="en-US" altLang="en-US" sz="3200" dirty="0"/>
              <a:t>H:  9/12 x $10,000   W:  3/12 x $10,000</a:t>
            </a:r>
          </a:p>
          <a:p>
            <a:pPr marL="514350" indent="-457200" eaLnBrk="1" hangingPunct="1"/>
            <a:endParaRPr lang="en-US" altLang="en-US" sz="3200" dirty="0"/>
          </a:p>
          <a:p>
            <a:pPr marL="514350" indent="-457200" eaLnBrk="1" hangingPunct="1"/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413-414</a:t>
            </a:r>
          </a:p>
        </p:txBody>
      </p:sp>
    </p:spTree>
    <p:extLst>
      <p:ext uri="{BB962C8B-B14F-4D97-AF65-F5344CB8AC3E}">
        <p14:creationId xmlns:p14="http://schemas.microsoft.com/office/powerpoint/2010/main" val="1701075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 Joint Return NOL Allocation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11.16    Joint NOL:  $4,000</a:t>
            </a:r>
          </a:p>
          <a:p>
            <a:pPr marL="514350" indent="-457200" eaLnBrk="1" hangingPunct="1"/>
            <a:r>
              <a:rPr lang="en-US" altLang="en-US" sz="3200" dirty="0"/>
              <a:t>Only H had NOL on MFS basis – 100%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Death of one spouse:</a:t>
            </a:r>
          </a:p>
          <a:p>
            <a:pPr marL="514350" indent="-457200" eaLnBrk="1" hangingPunct="1"/>
            <a:r>
              <a:rPr lang="en-US" altLang="en-US" sz="3200" dirty="0"/>
              <a:t>Survivor cannot deduct decedent’s NOL share on survivor’s single return</a:t>
            </a:r>
          </a:p>
          <a:p>
            <a:pPr marL="514350" indent="-457200" eaLnBrk="1" hangingPunct="1"/>
            <a:r>
              <a:rPr lang="en-US" altLang="en-US" sz="3200" dirty="0"/>
              <a:t>C/B of single loss after death to joint year reduces only survivor’s income</a:t>
            </a:r>
          </a:p>
          <a:p>
            <a:pPr marL="57150" indent="0" eaLnBrk="1" hangingPunct="1">
              <a:buNone/>
            </a:pPr>
            <a:endParaRPr lang="en-US" altLang="en-US" sz="24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414</a:t>
            </a:r>
          </a:p>
        </p:txBody>
      </p:sp>
    </p:spTree>
    <p:extLst>
      <p:ext uri="{BB962C8B-B14F-4D97-AF65-F5344CB8AC3E}">
        <p14:creationId xmlns:p14="http://schemas.microsoft.com/office/powerpoint/2010/main" val="2375288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 Joint Return NOL Allocation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NOL from year after divorce c/b to MFJ:</a:t>
            </a:r>
          </a:p>
          <a:p>
            <a:pPr marL="514350" indent="-457200" eaLnBrk="1" hangingPunct="1"/>
            <a:r>
              <a:rPr lang="en-US" altLang="en-US" sz="3200" dirty="0"/>
              <a:t>C/B can create refund for ex-spouse</a:t>
            </a:r>
          </a:p>
          <a:p>
            <a:pPr marL="514350" indent="-457200" eaLnBrk="1" hangingPunct="1"/>
            <a:r>
              <a:rPr lang="en-US" altLang="en-US" sz="3200" dirty="0"/>
              <a:t>Allocate c/b year tax payments to H/W</a:t>
            </a:r>
          </a:p>
          <a:p>
            <a:pPr marL="914400" lvl="1" indent="-457200" eaLnBrk="1" hangingPunct="1"/>
            <a:r>
              <a:rPr lang="en-US" altLang="en-US" sz="3000" dirty="0"/>
              <a:t>W/h’g + estimates ± refund/pay share</a:t>
            </a:r>
          </a:p>
          <a:p>
            <a:pPr marL="514350" indent="-457200" eaLnBrk="1" hangingPunct="1"/>
            <a:r>
              <a:rPr lang="en-US" altLang="en-US" sz="3200" dirty="0"/>
              <a:t>Allocate new tax based on MFS liability</a:t>
            </a:r>
          </a:p>
          <a:p>
            <a:pPr marL="514350" indent="-457200" eaLnBrk="1" hangingPunct="1"/>
            <a:r>
              <a:rPr lang="en-US" altLang="en-US" sz="3200" dirty="0"/>
              <a:t>Refund:  Tax payment share less share of new tax 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415</a:t>
            </a:r>
          </a:p>
        </p:txBody>
      </p:sp>
    </p:spTree>
    <p:extLst>
      <p:ext uri="{BB962C8B-B14F-4D97-AF65-F5344CB8AC3E}">
        <p14:creationId xmlns:p14="http://schemas.microsoft.com/office/powerpoint/2010/main" val="528929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 Joint Return NOL Allocation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From MFJ w/new, c/b to MFJ w/former</a:t>
            </a:r>
          </a:p>
          <a:p>
            <a:pPr marL="514350" indent="-457200" eaLnBrk="1" hangingPunct="1"/>
            <a:r>
              <a:rPr lang="en-US" altLang="en-US" sz="3200" dirty="0"/>
              <a:t>Allocate NOL between TP &amp; new </a:t>
            </a:r>
          </a:p>
          <a:p>
            <a:pPr marL="514350" indent="-457200" eaLnBrk="1" hangingPunct="1"/>
            <a:r>
              <a:rPr lang="en-US" altLang="en-US" sz="3200" dirty="0"/>
              <a:t>Allocate c/b year between TP &amp; former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MFS returns may reduce tax  - Ex 11.18</a:t>
            </a:r>
          </a:p>
          <a:p>
            <a:pPr marL="514350" indent="-457200" eaLnBrk="1" hangingPunct="1"/>
            <a:r>
              <a:rPr lang="en-US" altLang="en-US" sz="3200" dirty="0"/>
              <a:t>Joint:  No NOL    H (MFS)  ($19,000)</a:t>
            </a:r>
          </a:p>
          <a:p>
            <a:pPr marL="514350" indent="-457200" eaLnBrk="1" hangingPunct="1"/>
            <a:r>
              <a:rPr lang="en-US" altLang="en-US" sz="3200" dirty="0"/>
              <a:t>2017: Jt:   -0-     W (MFS):  $1,203   </a:t>
            </a:r>
          </a:p>
          <a:p>
            <a:pPr marL="514350" indent="-457200" eaLnBrk="1" hangingPunct="1"/>
            <a:r>
              <a:rPr lang="en-US" altLang="en-US" sz="3200" dirty="0"/>
              <a:t>2015:  $6,491     After c/b:   $3,641</a:t>
            </a:r>
          </a:p>
          <a:p>
            <a:pPr marL="57150" indent="0" eaLnBrk="1" hangingPunct="1">
              <a:buNone/>
            </a:pPr>
            <a:endParaRPr lang="en-US" altLang="en-US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415</a:t>
            </a:r>
          </a:p>
        </p:txBody>
      </p:sp>
    </p:spTree>
    <p:extLst>
      <p:ext uri="{BB962C8B-B14F-4D97-AF65-F5344CB8AC3E}">
        <p14:creationId xmlns:p14="http://schemas.microsoft.com/office/powerpoint/2010/main" val="1757435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Net Operating Losses</a:t>
            </a:r>
            <a:br>
              <a:rPr lang="en-US" altLang="en-US" sz="4000" dirty="0"/>
            </a:br>
            <a:r>
              <a:rPr lang="en-US" altLang="en-US" sz="4000" dirty="0"/>
              <a:t>   Joint Return NOL Allocation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From MFJ w/new, c/b to MFJ w/former</a:t>
            </a:r>
          </a:p>
          <a:p>
            <a:pPr marL="514350" indent="-457200" eaLnBrk="1" hangingPunct="1"/>
            <a:r>
              <a:rPr lang="en-US" altLang="en-US" sz="3200" dirty="0"/>
              <a:t>Allocate NOL between TP &amp; new </a:t>
            </a:r>
          </a:p>
          <a:p>
            <a:pPr marL="514350" indent="-457200" eaLnBrk="1" hangingPunct="1"/>
            <a:r>
              <a:rPr lang="en-US" altLang="en-US" sz="3200" dirty="0"/>
              <a:t>Allocate c/b year between TP &amp; former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MFS returns may reduce tax  - Ex 11.18</a:t>
            </a:r>
          </a:p>
          <a:p>
            <a:pPr marL="57150" indent="0" eaLnBrk="1" hangingPunct="1">
              <a:buNone/>
            </a:pPr>
            <a:endParaRPr lang="en-US" altLang="en-US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87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386120-97CC-4C5B-900C-2A717C046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78896"/>
              </p:ext>
            </p:extLst>
          </p:nvPr>
        </p:nvGraphicFramePr>
        <p:xfrm>
          <a:off x="838200" y="4572000"/>
          <a:ext cx="79248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508322234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85283448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51933094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Joint: No </a:t>
                      </a:r>
                      <a:r>
                        <a:rPr lang="en-US" sz="3200" dirty="0" err="1"/>
                        <a:t>NOL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MFS ($19,000)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289811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r>
                        <a:rPr lang="en-US" sz="3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              -0-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   $1,203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98052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r>
                        <a:rPr lang="en-US" sz="32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      $6,491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    $3,641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09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46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Cultivate, Operate, Manage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Owner/tenant must:</a:t>
            </a:r>
          </a:p>
          <a:p>
            <a:pPr eaLnBrk="1" hangingPunct="1"/>
            <a:r>
              <a:rPr lang="en-US" altLang="en-US" sz="3200" dirty="0"/>
              <a:t>Participate to a significant degree in the farming process</a:t>
            </a:r>
          </a:p>
          <a:p>
            <a:pPr eaLnBrk="1" hangingPunct="1"/>
            <a:r>
              <a:rPr lang="en-US" altLang="en-US" sz="3200" dirty="0"/>
              <a:t>Bear a substantial risk of loss in the process</a:t>
            </a:r>
          </a:p>
          <a:p>
            <a:pPr marL="0" indent="0" eaLnBrk="1" hangingPunct="1">
              <a:buNone/>
            </a:pPr>
            <a:r>
              <a:rPr lang="en-US" altLang="en-US" sz="3200" dirty="0"/>
              <a:t>Ex 11.1    Custom planting not farming</a:t>
            </a:r>
          </a:p>
          <a:p>
            <a:pPr marL="0" indent="0" eaLnBrk="1" hangingPunct="1">
              <a:buNone/>
            </a:pPr>
            <a:r>
              <a:rPr lang="en-US" altLang="en-US" sz="3200" dirty="0"/>
              <a:t>Ex 11.2    Stock farm is farming activity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392</a:t>
            </a:r>
          </a:p>
        </p:txBody>
      </p:sp>
    </p:spTree>
    <p:extLst>
      <p:ext uri="{BB962C8B-B14F-4D97-AF65-F5344CB8AC3E}">
        <p14:creationId xmlns:p14="http://schemas.microsoft.com/office/powerpoint/2010/main" val="1756279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Buying/Selling Farmland</a:t>
            </a:r>
            <a:br>
              <a:rPr lang="en-US" altLang="en-US" sz="4000" dirty="0"/>
            </a:br>
            <a:r>
              <a:rPr lang="en-US" altLang="en-US" sz="4000" dirty="0"/>
              <a:t>  Cost Basis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Purchase:  Purchase price + expenses</a:t>
            </a:r>
          </a:p>
          <a:p>
            <a:pPr marL="514350" indent="-457200" eaLnBrk="1" hangingPunct="1"/>
            <a:r>
              <a:rPr lang="en-US" altLang="en-US" sz="3200" dirty="0"/>
              <a:t>Gift:  Donee’s basis</a:t>
            </a:r>
          </a:p>
          <a:p>
            <a:pPr marL="914400" lvl="1" indent="-457200" eaLnBrk="1" hangingPunct="1"/>
            <a:r>
              <a:rPr lang="en-US" altLang="en-US" dirty="0"/>
              <a:t>Loss: If FMV &lt; basis @ gift, use FMV</a:t>
            </a:r>
          </a:p>
          <a:p>
            <a:pPr marL="514350" indent="-457200" eaLnBrk="1" hangingPunct="1"/>
            <a:r>
              <a:rPr lang="en-US" altLang="en-US" sz="3200" dirty="0"/>
              <a:t>Inheritance:  FMV used by estate</a:t>
            </a:r>
          </a:p>
          <a:p>
            <a:pPr marL="914400" lvl="1" indent="-457200" eaLnBrk="1" hangingPunct="1"/>
            <a:r>
              <a:rPr lang="en-US" altLang="en-US" dirty="0"/>
              <a:t>§2032A used – increase value by postdeath gain recognized by estate</a:t>
            </a:r>
          </a:p>
          <a:p>
            <a:pPr marL="914400" lvl="1" indent="-457200" eaLnBrk="1" hangingPunct="1"/>
            <a:r>
              <a:rPr lang="en-US" altLang="en-US" dirty="0"/>
              <a:t>w/10 yrs: sold/not farmed: + est. tax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416</a:t>
            </a:r>
          </a:p>
        </p:txBody>
      </p:sp>
    </p:spTree>
    <p:extLst>
      <p:ext uri="{BB962C8B-B14F-4D97-AF65-F5344CB8AC3E}">
        <p14:creationId xmlns:p14="http://schemas.microsoft.com/office/powerpoint/2010/main" val="1530478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Buying/Selling Farmland</a:t>
            </a:r>
            <a:br>
              <a:rPr lang="en-US" altLang="en-US" sz="4000" dirty="0"/>
            </a:br>
            <a:r>
              <a:rPr lang="en-US" altLang="en-US" sz="4000" dirty="0"/>
              <a:t>  Purchase Costs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Additions to basis:</a:t>
            </a:r>
          </a:p>
          <a:p>
            <a:pPr marL="514350" indent="-457200" eaLnBrk="1" hangingPunct="1"/>
            <a:r>
              <a:rPr lang="en-US" altLang="en-US" sz="3200" dirty="0"/>
              <a:t>Buyer pays RE taxes owed by seller</a:t>
            </a:r>
          </a:p>
          <a:p>
            <a:pPr marL="514350" indent="-457200" eaLnBrk="1" hangingPunct="1"/>
            <a:r>
              <a:rPr lang="en-US" altLang="en-US" sz="3200" dirty="0"/>
              <a:t>Settlement fees &amp; closing costs</a:t>
            </a:r>
          </a:p>
          <a:p>
            <a:pPr marL="914400" lvl="1" indent="-457200" eaLnBrk="1" hangingPunct="1"/>
            <a:r>
              <a:rPr lang="en-US" altLang="en-US" dirty="0"/>
              <a:t>Not $ put into escrow</a:t>
            </a:r>
          </a:p>
          <a:p>
            <a:pPr marL="514350" indent="-457200" eaLnBrk="1" hangingPunct="1"/>
            <a:r>
              <a:rPr lang="en-US" altLang="en-US" sz="3200" dirty="0"/>
              <a:t>Not loan costs – amortize over term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Can allocate part of basis to growing crop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417</a:t>
            </a:r>
          </a:p>
        </p:txBody>
      </p:sp>
    </p:spTree>
    <p:extLst>
      <p:ext uri="{BB962C8B-B14F-4D97-AF65-F5344CB8AC3E}">
        <p14:creationId xmlns:p14="http://schemas.microsoft.com/office/powerpoint/2010/main" val="39421642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Buying/Selling Farmland</a:t>
            </a:r>
            <a:br>
              <a:rPr lang="en-US" altLang="en-US" sz="4000" dirty="0"/>
            </a:br>
            <a:r>
              <a:rPr lang="en-US" altLang="en-US" sz="4000" dirty="0"/>
              <a:t>  Land with CRP Contract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Purchaser can become successor-in-interest if USDA approves</a:t>
            </a:r>
          </a:p>
          <a:p>
            <a:pPr marL="514350" indent="-457200" eaLnBrk="1" hangingPunct="1"/>
            <a:r>
              <a:rPr lang="en-US" altLang="en-US" sz="3200" dirty="0"/>
              <a:t>If no succession, seller remains responsible under contract</a:t>
            </a:r>
          </a:p>
          <a:p>
            <a:pPr marL="914400" lvl="1" indent="-457200" eaLnBrk="1" hangingPunct="1"/>
            <a:r>
              <a:rPr lang="en-US" altLang="en-US" dirty="0"/>
              <a:t>May be obligated to pay back $$</a:t>
            </a:r>
          </a:p>
          <a:p>
            <a:pPr marL="914400" lvl="1" indent="-457200" eaLnBrk="1" hangingPunct="1"/>
            <a:r>
              <a:rPr lang="en-US" altLang="en-US" dirty="0"/>
              <a:t>May have to pay liquidated damages</a:t>
            </a:r>
          </a:p>
          <a:p>
            <a:pPr marL="914400" lvl="1" indent="-457200" eaLnBrk="1" hangingPunct="1"/>
            <a:r>
              <a:rPr lang="en-US" altLang="en-US" dirty="0"/>
              <a:t>Seller adds early term. costs to basis 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418</a:t>
            </a:r>
          </a:p>
        </p:txBody>
      </p:sp>
    </p:spTree>
    <p:extLst>
      <p:ext uri="{BB962C8B-B14F-4D97-AF65-F5344CB8AC3E}">
        <p14:creationId xmlns:p14="http://schemas.microsoft.com/office/powerpoint/2010/main" val="3631582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Buying/Selling Farmland</a:t>
            </a:r>
            <a:br>
              <a:rPr lang="en-US" altLang="en-US" sz="4000" dirty="0"/>
            </a:br>
            <a:r>
              <a:rPr lang="en-US" altLang="en-US" sz="4000" dirty="0"/>
              <a:t>  Land with CRP Contract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Beginning 1/9/17, early termination opportunity for certain CRP contracts</a:t>
            </a:r>
          </a:p>
          <a:p>
            <a:pPr marL="514350" indent="-457200" eaLnBrk="1" hangingPunct="1"/>
            <a:r>
              <a:rPr lang="en-US" altLang="en-US" sz="3200" dirty="0"/>
              <a:t>Waives repayment  of all previous payments (and interest) if</a:t>
            </a:r>
          </a:p>
          <a:p>
            <a:pPr marL="514350" indent="-457200" eaLnBrk="1" hangingPunct="1"/>
            <a:r>
              <a:rPr lang="en-US" altLang="en-US" sz="3200" dirty="0"/>
              <a:t>Land transferred to beginning or socially disadvantaged farmer/rancher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418</a:t>
            </a:r>
          </a:p>
        </p:txBody>
      </p:sp>
    </p:spTree>
    <p:extLst>
      <p:ext uri="{BB962C8B-B14F-4D97-AF65-F5344CB8AC3E}">
        <p14:creationId xmlns:p14="http://schemas.microsoft.com/office/powerpoint/2010/main" val="1303269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Cash Rent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Reported on Schedule E</a:t>
            </a:r>
          </a:p>
          <a:p>
            <a:pPr marL="514350" indent="-457200" eaLnBrk="1" hangingPunct="1"/>
            <a:r>
              <a:rPr lang="en-US" altLang="en-US" sz="3200" dirty="0"/>
              <a:t>No SE tax as no material participation</a:t>
            </a:r>
          </a:p>
          <a:p>
            <a:pPr marL="514350" indent="-457200" eaLnBrk="1" hangingPunct="1"/>
            <a:r>
              <a:rPr lang="en-US" altLang="en-US" sz="3200" dirty="0"/>
              <a:t>Not T or B of farming, no inc. averaging</a:t>
            </a:r>
          </a:p>
          <a:p>
            <a:pPr marL="514350" indent="-457200" eaLnBrk="1" hangingPunct="1"/>
            <a:r>
              <a:rPr lang="en-US" altLang="en-US" sz="3200" dirty="0"/>
              <a:t>Subject to passive loss rules</a:t>
            </a:r>
          </a:p>
          <a:p>
            <a:pPr marL="914400" lvl="1" indent="-457200" eaLnBrk="1" hangingPunct="1"/>
            <a:r>
              <a:rPr lang="en-US" altLang="en-US" dirty="0"/>
              <a:t>&lt; 30% unadjusted basis depreciable, net income not passive (net loss is)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11.19   Net rental nonpassive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419-420</a:t>
            </a:r>
          </a:p>
        </p:txBody>
      </p:sp>
    </p:spTree>
    <p:extLst>
      <p:ext uri="{BB962C8B-B14F-4D97-AF65-F5344CB8AC3E}">
        <p14:creationId xmlns:p14="http://schemas.microsoft.com/office/powerpoint/2010/main" val="2694634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Cash Rent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Net Investment Income Tax</a:t>
            </a:r>
          </a:p>
          <a:p>
            <a:pPr marL="514350" indent="-457200" eaLnBrk="1" hangingPunct="1"/>
            <a:r>
              <a:rPr lang="en-US" altLang="en-US" sz="3200" dirty="0"/>
              <a:t>Cash rental subject to 3.8% NIIT</a:t>
            </a:r>
          </a:p>
          <a:p>
            <a:pPr marL="514350" indent="-457200" eaLnBrk="1" hangingPunct="1"/>
            <a:r>
              <a:rPr lang="en-US" altLang="en-US" sz="3200" dirty="0"/>
              <a:t>Nonpassive character for §469 N/A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Cash Rent Tenant     Line 24b</a:t>
            </a:r>
          </a:p>
          <a:p>
            <a:pPr marL="514350" indent="-457200" eaLnBrk="1" hangingPunct="1"/>
            <a:r>
              <a:rPr lang="en-US" altLang="en-US" sz="3200" dirty="0"/>
              <a:t>Prepaid: Deduct if benefit not &gt; earlier of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12 mos &gt; TP first realizes benefit/rights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End of tax year following year of payment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420</a:t>
            </a:r>
          </a:p>
        </p:txBody>
      </p:sp>
    </p:spTree>
    <p:extLst>
      <p:ext uri="{BB962C8B-B14F-4D97-AF65-F5344CB8AC3E}">
        <p14:creationId xmlns:p14="http://schemas.microsoft.com/office/powerpoint/2010/main" val="35856215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  </a:t>
            </a:r>
            <a:br>
              <a:rPr lang="en-US" altLang="en-US" dirty="0"/>
            </a:br>
            <a:r>
              <a:rPr lang="en-US" altLang="en-US" dirty="0"/>
              <a:t> Crop Share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Materially participates:  SE Tax – Sch F</a:t>
            </a:r>
          </a:p>
          <a:p>
            <a:pPr marL="514350" indent="-457200" eaLnBrk="1" hangingPunct="1"/>
            <a:r>
              <a:rPr lang="en-US" altLang="en-US" sz="3200" dirty="0"/>
              <a:t>No material participation: No SE – F4835</a:t>
            </a:r>
          </a:p>
          <a:p>
            <a:pPr marL="514350" indent="-457200" eaLnBrk="1" hangingPunct="1"/>
            <a:r>
              <a:rPr lang="en-US" altLang="en-US" sz="3200" dirty="0"/>
              <a:t>Material participation if (1 or more):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1) Pay ≥ 50% direct costs, 2) provide ≥ 50% tools, 3) advise/consults, or 4) inspects </a:t>
            </a:r>
            <a:r>
              <a:rPr lang="en-US" altLang="en-US" sz="2400" dirty="0"/>
              <a:t>(≥3)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Regular decision making affecting success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Works ≥ 100 hours over 5 weeks or more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sz="2800" dirty="0"/>
              <a:t>Materially/significantly involved/production</a:t>
            </a:r>
          </a:p>
          <a:p>
            <a:pPr marL="57150" indent="0" eaLnBrk="1" hangingPunct="1">
              <a:buNone/>
            </a:pPr>
            <a:endParaRPr lang="en-US" altLang="en-US" sz="28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7620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420-421</a:t>
            </a:r>
          </a:p>
        </p:txBody>
      </p:sp>
    </p:spTree>
    <p:extLst>
      <p:ext uri="{BB962C8B-B14F-4D97-AF65-F5344CB8AC3E}">
        <p14:creationId xmlns:p14="http://schemas.microsoft.com/office/powerpoint/2010/main" val="27848413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Crop Share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§179 if actively participates </a:t>
            </a:r>
            <a:r>
              <a:rPr lang="en-US" altLang="en-US" sz="2800" dirty="0"/>
              <a:t>(management)</a:t>
            </a:r>
          </a:p>
          <a:p>
            <a:pPr marL="514350" indent="-457200" eaLnBrk="1" hangingPunct="1"/>
            <a:r>
              <a:rPr lang="en-US" altLang="en-US" sz="3200" dirty="0"/>
              <a:t>And meets noncorporate lessor rules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Lease term &lt; 50% class life          (need written lease to prove term)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§162 expenses in 1</a:t>
            </a:r>
            <a:r>
              <a:rPr lang="en-US" altLang="en-US" baseline="30000" dirty="0"/>
              <a:t>st</a:t>
            </a:r>
            <a:r>
              <a:rPr lang="en-US" altLang="en-US" dirty="0"/>
              <a:t> 12 months of lease &gt; 15% of property rental inc.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421</a:t>
            </a:r>
          </a:p>
        </p:txBody>
      </p:sp>
    </p:spTree>
    <p:extLst>
      <p:ext uri="{BB962C8B-B14F-4D97-AF65-F5344CB8AC3E}">
        <p14:creationId xmlns:p14="http://schemas.microsoft.com/office/powerpoint/2010/main" val="12289420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Crop Share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Soil and Water Conservation Expenses</a:t>
            </a:r>
          </a:p>
          <a:p>
            <a:pPr marL="514350" indent="-457200" eaLnBrk="1" hangingPunct="1"/>
            <a:r>
              <a:rPr lang="en-US" altLang="en-US" sz="3200" dirty="0"/>
              <a:t>Rental based on farm production = engaged in business of farming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Farm Income Averaging:  Eligible if income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Based on share of production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Determined under written agreement signed before start of tenant activities</a:t>
            </a:r>
            <a:r>
              <a:rPr lang="en-US" altLang="en-US" sz="2400" dirty="0"/>
              <a:t>	</a:t>
            </a:r>
          </a:p>
          <a:p>
            <a:pPr marL="971550" lvl="1" indent="-514350" eaLnBrk="1" hangingPunct="1">
              <a:buFont typeface="+mj-lt"/>
              <a:buAutoNum type="arabicPeriod"/>
            </a:pPr>
            <a:endParaRPr lang="en-US" altLang="en-US" dirty="0"/>
          </a:p>
          <a:p>
            <a:pPr marL="514350" indent="-457200"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421</a:t>
            </a:r>
          </a:p>
        </p:txBody>
      </p:sp>
    </p:spTree>
    <p:extLst>
      <p:ext uri="{BB962C8B-B14F-4D97-AF65-F5344CB8AC3E}">
        <p14:creationId xmlns:p14="http://schemas.microsoft.com/office/powerpoint/2010/main" val="1004899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Crop Share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Estimated Tax Payments – Special Rule</a:t>
            </a:r>
          </a:p>
          <a:p>
            <a:pPr marL="400050" eaLnBrk="1" hangingPunct="1"/>
            <a:r>
              <a:rPr lang="en-US" altLang="en-US" sz="3200" dirty="0"/>
              <a:t>No penalty for qualified farmer if </a:t>
            </a:r>
          </a:p>
          <a:p>
            <a:pPr marL="800100" lvl="1" eaLnBrk="1" hangingPunct="1"/>
            <a:r>
              <a:rPr lang="en-US" altLang="en-US" dirty="0"/>
              <a:t>File and pay by March 1 or </a:t>
            </a:r>
          </a:p>
          <a:p>
            <a:pPr marL="800100" lvl="1" eaLnBrk="1" hangingPunct="1"/>
            <a:r>
              <a:rPr lang="en-US" altLang="en-US" dirty="0"/>
              <a:t>Withholding ≥ 66 2/3% of tax on return or 100% of prior year tax</a:t>
            </a:r>
            <a:r>
              <a:rPr lang="en-US" altLang="en-US" sz="1600" dirty="0"/>
              <a:t>	</a:t>
            </a:r>
          </a:p>
          <a:p>
            <a:pPr marL="457200" eaLnBrk="1" hangingPunct="1"/>
            <a:r>
              <a:rPr lang="en-US" altLang="en-US" sz="3200" dirty="0"/>
              <a:t>Qualified:  2/3 of gross income / farming</a:t>
            </a:r>
          </a:p>
          <a:p>
            <a:pPr marL="857250" lvl="1" eaLnBrk="1" hangingPunct="1"/>
            <a:r>
              <a:rPr lang="en-US" altLang="en-US" dirty="0"/>
              <a:t>Schedule F and Form 4835</a:t>
            </a:r>
          </a:p>
          <a:p>
            <a:pPr marL="971550" lvl="1" indent="-514350" eaLnBrk="1" hangingPunct="1">
              <a:buFont typeface="+mj-lt"/>
              <a:buAutoNum type="arabicPeriod"/>
            </a:pPr>
            <a:endParaRPr lang="en-US" altLang="en-US" dirty="0"/>
          </a:p>
          <a:p>
            <a:pPr marL="514350" indent="-457200"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422</a:t>
            </a:r>
          </a:p>
        </p:txBody>
      </p:sp>
    </p:spTree>
    <p:extLst>
      <p:ext uri="{BB962C8B-B14F-4D97-AF65-F5344CB8AC3E}">
        <p14:creationId xmlns:p14="http://schemas.microsoft.com/office/powerpoint/2010/main" val="387773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For Gain or Profit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Actual and honest profit objective</a:t>
            </a:r>
          </a:p>
          <a:p>
            <a:pPr marL="0" indent="0" eaLnBrk="1" hangingPunct="1">
              <a:buNone/>
            </a:pPr>
            <a:endParaRPr lang="en-US" altLang="en-US" sz="1000" dirty="0"/>
          </a:p>
          <a:p>
            <a:pPr marL="0" indent="0" eaLnBrk="1" hangingPunct="1">
              <a:buNone/>
            </a:pPr>
            <a:r>
              <a:rPr lang="en-US" altLang="en-US" sz="3200" dirty="0"/>
              <a:t>Ex 11.3   CPA/attorney inherited farm</a:t>
            </a:r>
          </a:p>
          <a:p>
            <a:pPr eaLnBrk="1" hangingPunct="1"/>
            <a:r>
              <a:rPr lang="en-US" altLang="en-US" sz="3200" dirty="0"/>
              <a:t>April-Sept: Up to 40 hours/week on farm</a:t>
            </a:r>
          </a:p>
          <a:p>
            <a:pPr eaLnBrk="1" hangingPunct="1"/>
            <a:r>
              <a:rPr lang="en-US" altLang="en-US" sz="3200" dirty="0"/>
              <a:t>Fixed up farm, planted 1,000 trees, no livestock, no budget or plan, no separate acct., no agric. courses/advice</a:t>
            </a:r>
          </a:p>
          <a:p>
            <a:pPr eaLnBrk="1" hangingPunct="1"/>
            <a:r>
              <a:rPr lang="en-US" altLang="en-US" sz="3200" dirty="0"/>
              <a:t>$10,000 loss each year…..not a farmer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p. 393</a:t>
            </a:r>
          </a:p>
        </p:txBody>
      </p:sp>
    </p:spTree>
    <p:extLst>
      <p:ext uri="{BB962C8B-B14F-4D97-AF65-F5344CB8AC3E}">
        <p14:creationId xmlns:p14="http://schemas.microsoft.com/office/powerpoint/2010/main" val="1990398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Crop Share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Passive Activity Loss Rules</a:t>
            </a:r>
          </a:p>
          <a:p>
            <a:pPr marL="400050" eaLnBrk="1" hangingPunct="1"/>
            <a:r>
              <a:rPr lang="en-US" altLang="en-US" sz="3200" dirty="0"/>
              <a:t>Not materially participating: passive</a:t>
            </a:r>
          </a:p>
          <a:p>
            <a:pPr marL="400050" eaLnBrk="1" hangingPunct="1"/>
            <a:r>
              <a:rPr lang="en-US" altLang="en-US" sz="3200" dirty="0"/>
              <a:t>Materially participating: not rental/passive</a:t>
            </a:r>
          </a:p>
          <a:p>
            <a:pPr marL="400050" eaLnBrk="1" hangingPunct="1"/>
            <a:r>
              <a:rPr lang="en-US" altLang="en-US" sz="3200" dirty="0"/>
              <a:t>? If qualifies for $25,000 rental RE allow.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Net Investment Income Tax</a:t>
            </a:r>
          </a:p>
          <a:p>
            <a:pPr marL="514350" indent="-457200" eaLnBrk="1" hangingPunct="1"/>
            <a:r>
              <a:rPr lang="en-US" altLang="en-US" sz="3200" dirty="0"/>
              <a:t>Materially participating:  SE tax, Not NII</a:t>
            </a:r>
          </a:p>
          <a:p>
            <a:pPr marL="514350" indent="-457200" eaLnBrk="1" hangingPunct="1"/>
            <a:r>
              <a:rPr lang="en-US" altLang="en-US" sz="3200" dirty="0"/>
              <a:t>Not materially participating:  Is </a:t>
            </a:r>
            <a:r>
              <a:rPr lang="en-US" altLang="en-US" sz="3200" dirty="0" err="1"/>
              <a:t>NII</a:t>
            </a:r>
            <a:r>
              <a:rPr lang="en-US" altLang="en-US" sz="3200" dirty="0"/>
              <a:t> </a:t>
            </a:r>
            <a:endParaRPr lang="en-US" altLang="en-US" dirty="0"/>
          </a:p>
          <a:p>
            <a:pPr marL="514350" indent="-457200" eaLnBrk="1" hangingPunct="1"/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422</a:t>
            </a:r>
          </a:p>
        </p:txBody>
      </p:sp>
    </p:spTree>
    <p:extLst>
      <p:ext uri="{BB962C8B-B14F-4D97-AF65-F5344CB8AC3E}">
        <p14:creationId xmlns:p14="http://schemas.microsoft.com/office/powerpoint/2010/main" val="25780284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Flex Lease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400050" eaLnBrk="1" hangingPunct="1"/>
            <a:r>
              <a:rPr lang="en-US" altLang="en-US" sz="3200" dirty="0"/>
              <a:t>Two basic forms: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Cash base rent + revenue based bonus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dirty="0"/>
              <a:t>Rent solely on % split of revenue</a:t>
            </a:r>
          </a:p>
          <a:p>
            <a:pPr marL="400050" eaLnBrk="1" hangingPunct="1"/>
            <a:r>
              <a:rPr lang="en-US" altLang="en-US" sz="3200" dirty="0"/>
              <a:t>Generally paid in cash, not crop share</a:t>
            </a:r>
            <a:endParaRPr lang="en-US" altLang="en-US" dirty="0"/>
          </a:p>
          <a:p>
            <a:pPr marL="400050" eaLnBrk="1" hangingPunct="1"/>
            <a:r>
              <a:rPr lang="en-US" altLang="en-US" sz="3200" dirty="0"/>
              <a:t>For most, same tax consequences as cash rent lease</a:t>
            </a:r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422-423</a:t>
            </a:r>
          </a:p>
        </p:txBody>
      </p:sp>
    </p:spTree>
    <p:extLst>
      <p:ext uri="{BB962C8B-B14F-4D97-AF65-F5344CB8AC3E}">
        <p14:creationId xmlns:p14="http://schemas.microsoft.com/office/powerpoint/2010/main" val="24783196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Leasing Personal Property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Self-Employment Tax (on Sch C) if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Not leased with real property and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Rental activity is a trade or business</a:t>
            </a:r>
          </a:p>
          <a:p>
            <a:pPr lvl="1" eaLnBrk="1" hangingPunct="1"/>
            <a:r>
              <a:rPr lang="en-US" altLang="en-US" sz="2800" dirty="0"/>
              <a:t>Primary purpose is income or profit</a:t>
            </a:r>
          </a:p>
          <a:p>
            <a:pPr lvl="1" eaLnBrk="1" hangingPunct="1"/>
            <a:r>
              <a:rPr lang="en-US" altLang="en-US" sz="2800" dirty="0"/>
              <a:t>TP continuously/regularly involved</a:t>
            </a:r>
          </a:p>
          <a:p>
            <a:pPr marL="457200" lvl="1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11.20</a:t>
            </a:r>
          </a:p>
          <a:p>
            <a:pPr marL="57150" indent="0" eaLnBrk="1" hangingPunct="1">
              <a:buNone/>
            </a:pPr>
            <a:r>
              <a:rPr lang="en-US" altLang="en-US" sz="2800" dirty="0"/>
              <a:t>If sporadic, not T or B, “other income” line 21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	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	</a:t>
            </a:r>
          </a:p>
          <a:p>
            <a:pPr marL="514350" indent="-457200" eaLnBrk="1" hangingPunct="1"/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423</a:t>
            </a:r>
          </a:p>
        </p:txBody>
      </p:sp>
    </p:spTree>
    <p:extLst>
      <p:ext uri="{BB962C8B-B14F-4D97-AF65-F5344CB8AC3E}">
        <p14:creationId xmlns:p14="http://schemas.microsoft.com/office/powerpoint/2010/main" val="14877280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Lease or Purchase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Operating Lease</a:t>
            </a:r>
          </a:p>
          <a:p>
            <a:pPr marL="400050" eaLnBrk="1" hangingPunct="1"/>
            <a:r>
              <a:rPr lang="en-US" altLang="en-US" sz="3200" dirty="0"/>
              <a:t>Paying for use of property for a term</a:t>
            </a:r>
          </a:p>
          <a:p>
            <a:pPr marL="400050" eaLnBrk="1" hangingPunct="1"/>
            <a:r>
              <a:rPr lang="en-US" altLang="en-US" sz="3200" dirty="0"/>
              <a:t>Rental payments deductible</a:t>
            </a:r>
          </a:p>
          <a:p>
            <a:pPr marL="400050" eaLnBrk="1" hangingPunct="1"/>
            <a:r>
              <a:rPr lang="en-US" altLang="en-US" sz="3200" dirty="0"/>
              <a:t>If to purchase after lease, pays FMV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Capital Lease</a:t>
            </a:r>
          </a:p>
          <a:p>
            <a:pPr marL="400050" eaLnBrk="1" hangingPunct="1"/>
            <a:r>
              <a:rPr lang="en-US" altLang="en-US" sz="3200" dirty="0"/>
              <a:t>Purchase over time</a:t>
            </a:r>
          </a:p>
          <a:p>
            <a:pPr marL="400050" eaLnBrk="1" hangingPunct="1"/>
            <a:r>
              <a:rPr lang="en-US" altLang="en-US" sz="3200" dirty="0"/>
              <a:t>Payments not deductible, depreciation</a:t>
            </a:r>
            <a:endParaRPr lang="en-US" altLang="en-US" sz="2400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423-424</a:t>
            </a:r>
          </a:p>
        </p:txBody>
      </p:sp>
    </p:spTree>
    <p:extLst>
      <p:ext uri="{BB962C8B-B14F-4D97-AF65-F5344CB8AC3E}">
        <p14:creationId xmlns:p14="http://schemas.microsoft.com/office/powerpoint/2010/main" val="15060589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Lease or Purchase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Conditional sale contract if any apply: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Part of each payment goes to equity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Title passes after stated amount paid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Short time rent = large part of item cost 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Paying much more than current FRV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Option to purchase at nominal price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Part of payments is interest</a:t>
            </a: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424</a:t>
            </a:r>
          </a:p>
        </p:txBody>
      </p:sp>
    </p:spTree>
    <p:extLst>
      <p:ext uri="{BB962C8B-B14F-4D97-AF65-F5344CB8AC3E}">
        <p14:creationId xmlns:p14="http://schemas.microsoft.com/office/powerpoint/2010/main" val="18547935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Lease or Purchase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If trade-in on capital lease, may defer gain as like-kind exchange </a:t>
            </a:r>
          </a:p>
          <a:p>
            <a:pPr marL="514350" indent="-457200" eaLnBrk="1" hangingPunct="1"/>
            <a:r>
              <a:rPr lang="en-US" altLang="en-US" sz="3200" dirty="0"/>
              <a:t>If trade-in on operating lease, taxable sale, deduct as lease payment over term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11.21   Trade-in treated as LKE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11.22   Trade-in = taxable sale</a:t>
            </a:r>
          </a:p>
          <a:p>
            <a:pPr marL="514350" indent="-457200" eaLnBrk="1" hangingPunct="1"/>
            <a:r>
              <a:rPr lang="en-US" altLang="en-US" sz="3200" dirty="0"/>
              <a:t>$100,000 gain: Deduct as rent over 4 yrs</a:t>
            </a: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424</a:t>
            </a:r>
          </a:p>
        </p:txBody>
      </p:sp>
    </p:spTree>
    <p:extLst>
      <p:ext uri="{BB962C8B-B14F-4D97-AF65-F5344CB8AC3E}">
        <p14:creationId xmlns:p14="http://schemas.microsoft.com/office/powerpoint/2010/main" val="13567865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Self-Rentals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Rental to activity in which TP materially participates:  Income not passive, loss is</a:t>
            </a:r>
          </a:p>
          <a:p>
            <a:pPr marL="514350" indent="-457200" eaLnBrk="1" hangingPunct="1"/>
            <a:r>
              <a:rPr lang="en-US" altLang="en-US" sz="3200" dirty="0"/>
              <a:t>Schedule E, code “7” on line 1b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11.23     Self-Rental, Material Part.</a:t>
            </a:r>
          </a:p>
          <a:p>
            <a:pPr marL="514350" indent="-457200" eaLnBrk="1" hangingPunct="1"/>
            <a:r>
              <a:rPr lang="en-US" altLang="en-US" sz="3200" dirty="0"/>
              <a:t>TP Sch F rents land from TP’s SMLLC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11.24     Bldg rented to S-corp</a:t>
            </a:r>
          </a:p>
          <a:p>
            <a:pPr marL="514350" indent="-457200" eaLnBrk="1" hangingPunct="1"/>
            <a:r>
              <a:rPr lang="en-US" altLang="en-US" sz="3200" dirty="0"/>
              <a:t>No M/P – Rental is passive income</a:t>
            </a: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424-425</a:t>
            </a:r>
          </a:p>
        </p:txBody>
      </p:sp>
    </p:spTree>
    <p:extLst>
      <p:ext uri="{BB962C8B-B14F-4D97-AF65-F5344CB8AC3E}">
        <p14:creationId xmlns:p14="http://schemas.microsoft.com/office/powerpoint/2010/main" val="20053963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Self-Rentals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Cannot combine self-rentals as a group in order to net loss and income</a:t>
            </a:r>
          </a:p>
          <a:p>
            <a:pPr marL="57150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11.25    Cannot offset income w/loss</a:t>
            </a:r>
          </a:p>
          <a:p>
            <a:pPr marL="514350" indent="-457200" eaLnBrk="1" hangingPunct="1"/>
            <a:r>
              <a:rPr lang="en-US" altLang="en-US" sz="3200" dirty="0"/>
              <a:t>H&amp;W joint farm properties leased to S corps in which they materially participate</a:t>
            </a:r>
          </a:p>
          <a:p>
            <a:pPr marL="514350" indent="-457200" eaLnBrk="1" hangingPunct="1"/>
            <a:r>
              <a:rPr lang="en-US" altLang="en-US" sz="3200" dirty="0"/>
              <a:t>Feeder  $120,000,  nonpassive   </a:t>
            </a:r>
          </a:p>
          <a:p>
            <a:pPr marL="514350" indent="-457200" eaLnBrk="1" hangingPunct="1"/>
            <a:r>
              <a:rPr lang="en-US" altLang="en-US" sz="3200" dirty="0"/>
              <a:t>Farrow  ($35,000),  passive</a:t>
            </a: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425</a:t>
            </a:r>
          </a:p>
        </p:txBody>
      </p:sp>
    </p:spTree>
    <p:extLst>
      <p:ext uri="{BB962C8B-B14F-4D97-AF65-F5344CB8AC3E}">
        <p14:creationId xmlns:p14="http://schemas.microsoft.com/office/powerpoint/2010/main" val="18411567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Rental Property</a:t>
            </a:r>
            <a:br>
              <a:rPr lang="en-US" altLang="en-US" dirty="0"/>
            </a:br>
            <a:r>
              <a:rPr lang="en-US" altLang="en-US" dirty="0"/>
              <a:t>  Self-Rentals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Net Investment Income Tax</a:t>
            </a:r>
          </a:p>
          <a:p>
            <a:pPr marL="514350" indent="-457200" eaLnBrk="1" hangingPunct="1"/>
            <a:r>
              <a:rPr lang="en-US" altLang="en-US" sz="3200" dirty="0"/>
              <a:t>Nonpassive self-rental income is not NII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Self-Employment Tax</a:t>
            </a:r>
          </a:p>
          <a:p>
            <a:pPr marL="514350" indent="-457200" eaLnBrk="1" hangingPunct="1"/>
            <a:r>
              <a:rPr lang="en-US" altLang="en-US" sz="3200" dirty="0"/>
              <a:t>§1402 makes a farmer subject to SE tax on rental income if there is material participation (§1402 definition of M/P)</a:t>
            </a:r>
          </a:p>
          <a:p>
            <a:pPr marL="514350" indent="-457200" eaLnBrk="1" hangingPunct="1"/>
            <a:r>
              <a:rPr lang="en-US" altLang="en-US" sz="3200" dirty="0"/>
              <a:t>Self-rental rules have no bearing on whether the income is subject to SE tax  </a:t>
            </a: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6241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425</a:t>
            </a:r>
          </a:p>
        </p:txBody>
      </p:sp>
    </p:spTree>
    <p:extLst>
      <p:ext uri="{BB962C8B-B14F-4D97-AF65-F5344CB8AC3E}">
        <p14:creationId xmlns:p14="http://schemas.microsoft.com/office/powerpoint/2010/main" val="27627975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sz="4000" dirty="0"/>
              <a:t>I.R.C. §280B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No deduction allowed for cost of demolishing buildings – no deductible loss</a:t>
            </a:r>
          </a:p>
          <a:p>
            <a:pPr marL="514350" indent="-457200" eaLnBrk="1" hangingPunct="1"/>
            <a:r>
              <a:rPr lang="en-US" altLang="en-US" sz="3200" dirty="0"/>
              <a:t>Costs and losses added to land basis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11.26  $5,000 demo cost to land</a:t>
            </a:r>
          </a:p>
          <a:p>
            <a:pPr marL="57150" indent="0" eaLnBrk="1" hangingPunct="1">
              <a:buNone/>
            </a:pPr>
            <a:endParaRPr lang="en-US" altLang="en-US" sz="800" dirty="0"/>
          </a:p>
          <a:p>
            <a:pPr marL="514350" indent="-457200" eaLnBrk="1" hangingPunct="1"/>
            <a:r>
              <a:rPr lang="en-US" altLang="en-US" sz="3200" dirty="0"/>
              <a:t>If purchases, uses &amp; depreciates, then demolishes, remaining basis into land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11.27 – Figure 11.10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426-427</a:t>
            </a:r>
          </a:p>
        </p:txBody>
      </p:sp>
    </p:spTree>
    <p:extLst>
      <p:ext uri="{BB962C8B-B14F-4D97-AF65-F5344CB8AC3E}">
        <p14:creationId xmlns:p14="http://schemas.microsoft.com/office/powerpoint/2010/main" val="16528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Sch F Compliance Audits</a:t>
            </a:r>
          </a:p>
          <a:p>
            <a:pPr eaLnBrk="1" hangingPunct="1"/>
            <a:r>
              <a:rPr lang="en-US" altLang="en-US" sz="3200" dirty="0"/>
              <a:t>Pilot program – Sch F Hobby Loss</a:t>
            </a:r>
          </a:p>
          <a:p>
            <a:pPr eaLnBrk="1" hangingPunct="1"/>
            <a:r>
              <a:rPr lang="en-US" altLang="en-US" sz="3200" dirty="0"/>
              <a:t>April 1, 2017 – April 1, 2018</a:t>
            </a:r>
          </a:p>
          <a:p>
            <a:pPr eaLnBrk="1" hangingPunct="1"/>
            <a:r>
              <a:rPr lang="en-US" altLang="en-US" sz="3200" dirty="0"/>
              <a:t>Target:  High W-2 income w/Sch F</a:t>
            </a:r>
          </a:p>
          <a:p>
            <a:pPr eaLnBrk="1" hangingPunct="1"/>
            <a:r>
              <a:rPr lang="en-US" altLang="en-US" sz="3200" dirty="0"/>
              <a:t>7 specific areas to be reviewed</a:t>
            </a:r>
          </a:p>
          <a:p>
            <a:pPr eaLnBrk="1" hangingPunct="1"/>
            <a:endParaRPr lang="en-US" altLang="en-US" sz="3200" dirty="0"/>
          </a:p>
          <a:p>
            <a:pPr marL="0" indent="0" eaLnBrk="1" hangingPunct="1">
              <a:buNone/>
            </a:pPr>
            <a:r>
              <a:rPr lang="en-US" altLang="en-US" sz="3200" dirty="0"/>
              <a:t>Special Tax Rules for Farmers:  </a:t>
            </a:r>
            <a:r>
              <a:rPr lang="en-US" altLang="en-US" sz="2800" dirty="0"/>
              <a:t>List p. 394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38200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393-394</a:t>
            </a:r>
          </a:p>
        </p:txBody>
      </p:sp>
    </p:spTree>
    <p:extLst>
      <p:ext uri="{BB962C8B-B14F-4D97-AF65-F5344CB8AC3E}">
        <p14:creationId xmlns:p14="http://schemas.microsoft.com/office/powerpoint/2010/main" val="40986706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sz="4000" dirty="0"/>
              <a:t>Rev Proc 95-27:  Safe harbor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Modification not a demolition if: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≥ 75% of existing external walls retained in place (as external or internal walls)  &amp;</a:t>
            </a:r>
          </a:p>
          <a:p>
            <a:pPr marL="571500" indent="-514350" eaLnBrk="1" hangingPunct="1">
              <a:buFont typeface="+mj-lt"/>
              <a:buAutoNum type="arabicPeriod"/>
            </a:pPr>
            <a:r>
              <a:rPr lang="en-US" altLang="en-US" sz="3200" dirty="0"/>
              <a:t>≥ 75% of existing internal structural framework is retained in place</a:t>
            </a:r>
          </a:p>
          <a:p>
            <a:pPr marL="571500" indent="-514350" eaLnBrk="1" hangingPunct="1"/>
            <a:r>
              <a:rPr lang="en-US" altLang="en-US" sz="3200" dirty="0"/>
              <a:t>Similar rules if certified historic structure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11.28  Renovating existing barn</a:t>
            </a:r>
          </a:p>
          <a:p>
            <a:pPr marL="571500" indent="-514350" eaLnBrk="1" hangingPunct="1">
              <a:buFont typeface="+mj-lt"/>
              <a:buAutoNum type="arabicPeriod"/>
            </a:pPr>
            <a:endParaRPr lang="en-US" altLang="en-US" sz="3200" dirty="0"/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76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427</a:t>
            </a:r>
          </a:p>
        </p:txBody>
      </p:sp>
    </p:spTree>
    <p:extLst>
      <p:ext uri="{BB962C8B-B14F-4D97-AF65-F5344CB8AC3E}">
        <p14:creationId xmlns:p14="http://schemas.microsoft.com/office/powerpoint/2010/main" val="8057079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4000" dirty="0"/>
              <a:t>Removal Costs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If disposal of a property component is not a disposition, treatment of removal costs depends on if activity is a repair or an improvement to the unit of property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11.29   Removal during improvement</a:t>
            </a:r>
          </a:p>
          <a:p>
            <a:pPr marL="514350" indent="-457200" eaLnBrk="1" hangingPunct="1"/>
            <a:r>
              <a:rPr lang="en-US" altLang="en-US" sz="3200" dirty="0"/>
              <a:t>Removal costs capitalized </a:t>
            </a:r>
          </a:p>
          <a:p>
            <a:pPr marL="57150" indent="0" eaLnBrk="1" hangingPunct="1">
              <a:buNone/>
            </a:pPr>
            <a:r>
              <a:rPr lang="en-US" altLang="en-US" sz="3200" dirty="0"/>
              <a:t>Ex 11.30   Removal during repair</a:t>
            </a:r>
          </a:p>
          <a:p>
            <a:pPr marL="514350" indent="-457200" eaLnBrk="1" hangingPunct="1"/>
            <a:r>
              <a:rPr lang="en-US" altLang="en-US" sz="3200" dirty="0"/>
              <a:t>Removal costs can be expensed</a:t>
            </a:r>
          </a:p>
          <a:p>
            <a:pPr marL="571500" indent="-514350" eaLnBrk="1" hangingPunct="1">
              <a:buFont typeface="+mj-lt"/>
              <a:buAutoNum type="arabicPeriod"/>
            </a:pPr>
            <a:endParaRPr lang="en-US" altLang="en-US" sz="3200" dirty="0"/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427-428</a:t>
            </a:r>
          </a:p>
        </p:txBody>
      </p:sp>
    </p:spTree>
    <p:extLst>
      <p:ext uri="{BB962C8B-B14F-4D97-AF65-F5344CB8AC3E}">
        <p14:creationId xmlns:p14="http://schemas.microsoft.com/office/powerpoint/2010/main" val="3123926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4000" dirty="0"/>
              <a:t>Abandoned Property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2800" dirty="0"/>
              <a:t>Abandoned property = disposed of</a:t>
            </a:r>
          </a:p>
          <a:p>
            <a:pPr marL="514350" indent="-457200" eaLnBrk="1" hangingPunct="1"/>
            <a:r>
              <a:rPr lang="en-US" altLang="en-US" sz="2800" dirty="0"/>
              <a:t>TP voluntarily &amp; permanently gives up use w/o passing ownership to someone</a:t>
            </a:r>
          </a:p>
          <a:p>
            <a:pPr marL="514350" indent="-457200" eaLnBrk="1" hangingPunct="1"/>
            <a:r>
              <a:rPr lang="en-US" altLang="en-US" sz="2800" dirty="0"/>
              <a:t>T or B property: Ordinary loss, A/B, F4797</a:t>
            </a:r>
          </a:p>
          <a:p>
            <a:pPr marL="57150" indent="0" eaLnBrk="1" hangingPunct="1">
              <a:buNone/>
            </a:pPr>
            <a:endParaRPr lang="en-US" altLang="en-US" sz="2800" dirty="0"/>
          </a:p>
          <a:p>
            <a:pPr marL="57150" indent="0" eaLnBrk="1" hangingPunct="1">
              <a:buNone/>
            </a:pPr>
            <a:r>
              <a:rPr lang="en-US" altLang="en-US" sz="2800" dirty="0"/>
              <a:t>Ex 11.31   Abandoned Building</a:t>
            </a:r>
          </a:p>
          <a:p>
            <a:pPr marL="514350" indent="-457200" eaLnBrk="1" hangingPunct="1"/>
            <a:r>
              <a:rPr lang="en-US" altLang="en-US" sz="2800" dirty="0"/>
              <a:t>Machine shed: Remaining basis $2,231</a:t>
            </a:r>
          </a:p>
          <a:p>
            <a:pPr marL="514350" indent="-457200" eaLnBrk="1" hangingPunct="1"/>
            <a:r>
              <a:rPr lang="en-US" altLang="en-US" sz="2800" dirty="0"/>
              <a:t>Figure 11.1 (p. 429)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428-429</a:t>
            </a:r>
          </a:p>
        </p:txBody>
      </p:sp>
    </p:spTree>
    <p:extLst>
      <p:ext uri="{BB962C8B-B14F-4D97-AF65-F5344CB8AC3E}">
        <p14:creationId xmlns:p14="http://schemas.microsoft.com/office/powerpoint/2010/main" val="15142041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4000" dirty="0"/>
              <a:t>after Abandonment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No basis remains after abandonment</a:t>
            </a:r>
          </a:p>
          <a:p>
            <a:pPr marL="514350" indent="-457200" eaLnBrk="1" hangingPunct="1"/>
            <a:r>
              <a:rPr lang="en-US" altLang="en-US" sz="3200" dirty="0"/>
              <a:t>Cost of taking down building and clearing the land for farming:</a:t>
            </a:r>
          </a:p>
          <a:p>
            <a:pPr marL="914400" lvl="1" indent="-457200" eaLnBrk="1" hangingPunct="1"/>
            <a:r>
              <a:rPr lang="en-US" altLang="en-US" dirty="0"/>
              <a:t>Deduct if during farm’s productive use</a:t>
            </a:r>
          </a:p>
          <a:p>
            <a:pPr marL="914400" lvl="1" indent="-457200" eaLnBrk="1" hangingPunct="1"/>
            <a:r>
              <a:rPr lang="en-US" altLang="en-US" dirty="0"/>
              <a:t>Add to land if not in productive use</a:t>
            </a:r>
          </a:p>
          <a:p>
            <a:pPr marL="457200" lvl="1" indent="0" eaLnBrk="1" hangingPunct="1">
              <a:buNone/>
            </a:pPr>
            <a:endParaRPr lang="en-US" altLang="en-US" sz="8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11.32   If Ex. 11.31 tore down etc.</a:t>
            </a:r>
          </a:p>
          <a:p>
            <a:pPr marL="514350" indent="-457200" eaLnBrk="1" hangingPunct="1"/>
            <a:r>
              <a:rPr lang="en-US" altLang="en-US" sz="3200" dirty="0"/>
              <a:t>$20,000 demo costs added to land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429</a:t>
            </a:r>
          </a:p>
        </p:txBody>
      </p:sp>
    </p:spTree>
    <p:extLst>
      <p:ext uri="{BB962C8B-B14F-4D97-AF65-F5344CB8AC3E}">
        <p14:creationId xmlns:p14="http://schemas.microsoft.com/office/powerpoint/2010/main" val="42802045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dirty="0"/>
              <a:t>Demolition of Structures</a:t>
            </a:r>
            <a:br>
              <a:rPr lang="en-US" altLang="en-US" dirty="0"/>
            </a:br>
            <a:r>
              <a:rPr lang="en-US" altLang="en-US" sz="4000" dirty="0"/>
              <a:t>Soil &amp; Water Conservation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If expenses for conserving soil or water in demo, may qualify for § 175 deduction</a:t>
            </a:r>
          </a:p>
          <a:p>
            <a:pPr marL="914400" lvl="1" indent="-457200" eaLnBrk="1" hangingPunct="1"/>
            <a:r>
              <a:rPr lang="en-US" altLang="en-US" dirty="0"/>
              <a:t>Must be land used in farming</a:t>
            </a:r>
          </a:p>
          <a:p>
            <a:pPr marL="914400" lvl="1" indent="-457200" eaLnBrk="1" hangingPunct="1"/>
            <a:r>
              <a:rPr lang="en-US" altLang="en-US" dirty="0"/>
              <a:t>Used prior to abandonment, soil &amp; water exp in demo after can qualify</a:t>
            </a:r>
          </a:p>
          <a:p>
            <a:pPr marL="457200" lvl="1" indent="0" eaLnBrk="1" hangingPunct="1">
              <a:buNone/>
            </a:pPr>
            <a:endParaRPr lang="en-US" altLang="en-US" sz="1000" dirty="0"/>
          </a:p>
          <a:p>
            <a:pPr marL="57150" indent="0" eaLnBrk="1" hangingPunct="1">
              <a:buNone/>
            </a:pPr>
            <a:r>
              <a:rPr lang="en-US" altLang="en-US" sz="3200" dirty="0"/>
              <a:t>Ex 11.33   §175 up to 25% farm income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33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429-430</a:t>
            </a:r>
          </a:p>
        </p:txBody>
      </p:sp>
    </p:spTree>
    <p:extLst>
      <p:ext uri="{BB962C8B-B14F-4D97-AF65-F5344CB8AC3E}">
        <p14:creationId xmlns:p14="http://schemas.microsoft.com/office/powerpoint/2010/main" val="1602690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848600" cy="1524000"/>
          </a:xfrm>
        </p:spPr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 of Converted Wetlands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Wetlands mitigation:  Restore, create, or enhance wetlands in 1 place to compensate for impact to other wetlands</a:t>
            </a:r>
          </a:p>
          <a:p>
            <a:pPr marL="514350" indent="-457200" eaLnBrk="1" hangingPunct="1"/>
            <a:r>
              <a:rPr lang="en-US" altLang="en-US" sz="3200" dirty="0"/>
              <a:t>Credits granted	</a:t>
            </a:r>
          </a:p>
          <a:p>
            <a:pPr marL="514350" indent="-457200" eaLnBrk="1" hangingPunct="1"/>
            <a:r>
              <a:rPr lang="en-US" altLang="en-US" sz="3200" dirty="0"/>
              <a:t>Requires replacement of all lost wetlands functions, values, acres</a:t>
            </a:r>
          </a:p>
          <a:p>
            <a:pPr marL="514350" indent="-457200" eaLnBrk="1" hangingPunct="1"/>
            <a:r>
              <a:rPr lang="en-US" altLang="en-US" sz="3200" dirty="0"/>
              <a:t>Ownership retained while easement protects the wetlands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430</a:t>
            </a:r>
          </a:p>
        </p:txBody>
      </p:sp>
    </p:spTree>
    <p:extLst>
      <p:ext uri="{BB962C8B-B14F-4D97-AF65-F5344CB8AC3E}">
        <p14:creationId xmlns:p14="http://schemas.microsoft.com/office/powerpoint/2010/main" val="3933523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 of Converted Wetlands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Landowner to impact a wetland purchases offsetting wetland credits</a:t>
            </a:r>
          </a:p>
          <a:p>
            <a:pPr marL="514350" indent="-457200" eaLnBrk="1" hangingPunct="1"/>
            <a:r>
              <a:rPr lang="en-US" altLang="en-US" sz="3200" dirty="0"/>
              <a:t>Wetland mitigation banks in 10 states</a:t>
            </a:r>
          </a:p>
          <a:p>
            <a:pPr marL="514350" indent="-457200" eaLnBrk="1" hangingPunct="1"/>
            <a:r>
              <a:rPr lang="en-US" altLang="en-US" sz="3200" dirty="0"/>
              <a:t>One acre restored = one credit</a:t>
            </a:r>
          </a:p>
          <a:p>
            <a:pPr marL="514350" indent="-457200" eaLnBrk="1" hangingPunct="1"/>
            <a:r>
              <a:rPr lang="en-US" altLang="en-US" sz="3200" dirty="0"/>
              <a:t>For each acre converted to nonwetland, landowner must purchase one credit</a:t>
            </a:r>
          </a:p>
          <a:p>
            <a:pPr marL="514350" indent="-457200" eaLnBrk="1" hangingPunct="1"/>
            <a:r>
              <a:rPr lang="en-US" altLang="en-US" sz="3200" dirty="0"/>
              <a:t>Credits traded on open market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430</a:t>
            </a:r>
          </a:p>
        </p:txBody>
      </p:sp>
    </p:spTree>
    <p:extLst>
      <p:ext uri="{BB962C8B-B14F-4D97-AF65-F5344CB8AC3E}">
        <p14:creationId xmlns:p14="http://schemas.microsoft.com/office/powerpoint/2010/main" val="13930747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Disposition/Converted Wetlands</a:t>
            </a:r>
            <a:br>
              <a:rPr lang="en-US" altLang="en-US" sz="4000" dirty="0"/>
            </a:br>
            <a:r>
              <a:rPr lang="en-US" altLang="en-US" sz="4000" dirty="0"/>
              <a:t>  § 1257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Disposition of converted wetlands or highly erodible cropland</a:t>
            </a:r>
          </a:p>
          <a:p>
            <a:pPr marL="914400" lvl="1" indent="-457200" eaLnBrk="1" hangingPunct="1"/>
            <a:r>
              <a:rPr lang="en-US" altLang="en-US" dirty="0"/>
              <a:t>Gain:  Ordinary   (F4797)</a:t>
            </a:r>
          </a:p>
          <a:p>
            <a:pPr marL="914400" lvl="1" indent="-457200" eaLnBrk="1" hangingPunct="1"/>
            <a:r>
              <a:rPr lang="en-US" altLang="en-US" dirty="0"/>
              <a:t>Loss:  Long-term capital loss (F8949)</a:t>
            </a:r>
          </a:p>
          <a:p>
            <a:pPr marL="514350" indent="-457200" eaLnBrk="1" hangingPunct="1"/>
            <a:r>
              <a:rPr lang="en-US" altLang="en-US" sz="3200" dirty="0"/>
              <a:t>Expenses to drain/fill wetlands or prepare for center pivot irrigation systems is added to basis of land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431</a:t>
            </a:r>
          </a:p>
        </p:txBody>
      </p:sp>
    </p:spTree>
    <p:extLst>
      <p:ext uri="{BB962C8B-B14F-4D97-AF65-F5344CB8AC3E}">
        <p14:creationId xmlns:p14="http://schemas.microsoft.com/office/powerpoint/2010/main" val="26221411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Disposition/Converted Wetlands</a:t>
            </a:r>
            <a:br>
              <a:rPr lang="en-US" altLang="en-US" sz="4000" dirty="0"/>
            </a:br>
            <a:r>
              <a:rPr lang="en-US" altLang="en-US" sz="4000" dirty="0"/>
              <a:t>  Converted Wetlands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14350" indent="-457200" eaLnBrk="1" hangingPunct="1"/>
            <a:r>
              <a:rPr lang="en-US" altLang="en-US" sz="3200" dirty="0"/>
              <a:t>Converted wetlands means any converted wetland:</a:t>
            </a:r>
          </a:p>
          <a:p>
            <a:pPr marL="914400" lvl="1" indent="-457200" eaLnBrk="1" hangingPunct="1"/>
            <a:r>
              <a:rPr lang="en-US" altLang="en-US" dirty="0"/>
              <a:t>Held by the person whose activities resulted in such conversion</a:t>
            </a:r>
          </a:p>
          <a:p>
            <a:pPr marL="914400" lvl="1" indent="-457200" eaLnBrk="1" hangingPunct="1"/>
            <a:r>
              <a:rPr lang="en-US" altLang="en-US" dirty="0"/>
              <a:t>Held by any other person who at any time used such land for farming</a:t>
            </a:r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 p. 431</a:t>
            </a:r>
          </a:p>
        </p:txBody>
      </p:sp>
    </p:spTree>
    <p:extLst>
      <p:ext uri="{BB962C8B-B14F-4D97-AF65-F5344CB8AC3E}">
        <p14:creationId xmlns:p14="http://schemas.microsoft.com/office/powerpoint/2010/main" val="25441359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Disposition/Converted Wetlands</a:t>
            </a:r>
            <a:br>
              <a:rPr lang="en-US" altLang="en-US" sz="4000" dirty="0"/>
            </a:br>
            <a:r>
              <a:rPr lang="en-US" altLang="en-US" sz="4000" dirty="0"/>
              <a:t>  Converted Wetlands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11.34    Sell 10 acres @ $15,000/acre</a:t>
            </a:r>
          </a:p>
          <a:p>
            <a:pPr marL="514350" indent="-457200" eaLnBrk="1" hangingPunct="1"/>
            <a:r>
              <a:rPr lang="en-US" altLang="en-US" sz="3200" dirty="0"/>
              <a:t>Basis $1,800/acre</a:t>
            </a:r>
          </a:p>
          <a:p>
            <a:pPr marL="514350" indent="-457200" eaLnBrk="1" hangingPunct="1"/>
            <a:r>
              <a:rPr lang="en-US" altLang="en-US" sz="3200" dirty="0"/>
              <a:t>Investors buying for development</a:t>
            </a:r>
          </a:p>
          <a:p>
            <a:pPr marL="514350" indent="-457200" eaLnBrk="1" hangingPunct="1"/>
            <a:r>
              <a:rPr lang="en-US" altLang="en-US" sz="3200" dirty="0"/>
              <a:t>1 acre is wetlands – buys credit $11,000</a:t>
            </a:r>
          </a:p>
          <a:p>
            <a:pPr marL="514350" indent="-457200" eaLnBrk="1" hangingPunct="1"/>
            <a:r>
              <a:rPr lang="en-US" altLang="en-US" sz="3200" dirty="0"/>
              <a:t>Tile and drain the acre - $2,000</a:t>
            </a:r>
          </a:p>
          <a:p>
            <a:pPr marL="514350" indent="-457200" eaLnBrk="1" hangingPunct="1"/>
            <a:r>
              <a:rPr lang="en-US" altLang="en-US" sz="3200" dirty="0"/>
              <a:t>Figure 11.12:  Form 4797</a:t>
            </a:r>
          </a:p>
          <a:p>
            <a:pPr marL="914400" lvl="1" indent="-457200" eaLnBrk="1" hangingPunct="1"/>
            <a:r>
              <a:rPr lang="en-US" altLang="en-US" dirty="0"/>
              <a:t>9 acres - Part I, wetland acre - Part II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431-432</a:t>
            </a:r>
          </a:p>
        </p:txBody>
      </p:sp>
    </p:spTree>
    <p:extLst>
      <p:ext uri="{BB962C8B-B14F-4D97-AF65-F5344CB8AC3E}">
        <p14:creationId xmlns:p14="http://schemas.microsoft.com/office/powerpoint/2010/main" val="240824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Sale of farm products:  Line 2</a:t>
            </a:r>
          </a:p>
          <a:p>
            <a:pPr eaLnBrk="1" hangingPunct="1"/>
            <a:r>
              <a:rPr lang="en-US" altLang="en-US" sz="3200" dirty="0"/>
              <a:t>Crop share rental:  Line 2</a:t>
            </a:r>
          </a:p>
          <a:p>
            <a:pPr lvl="1" eaLnBrk="1" hangingPunct="1"/>
            <a:r>
              <a:rPr lang="en-US" altLang="en-US" dirty="0"/>
              <a:t>When reduced to cash or equivalent</a:t>
            </a:r>
          </a:p>
          <a:p>
            <a:pPr eaLnBrk="1" hangingPunct="1"/>
            <a:r>
              <a:rPr lang="en-US" altLang="en-US" sz="3200" dirty="0"/>
              <a:t>Sale of livestock:  Proceeds Line 1a, Cost Line 1b, Net on Line 1c</a:t>
            </a:r>
          </a:p>
          <a:p>
            <a:pPr eaLnBrk="1" hangingPunct="1"/>
            <a:r>
              <a:rPr lang="en-US" altLang="en-US" sz="3200" dirty="0"/>
              <a:t>Weather-related: Postpone by replacing within 2 years (4 if federal disaster area)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p. 395</a:t>
            </a:r>
          </a:p>
        </p:txBody>
      </p:sp>
    </p:spTree>
    <p:extLst>
      <p:ext uri="{BB962C8B-B14F-4D97-AF65-F5344CB8AC3E}">
        <p14:creationId xmlns:p14="http://schemas.microsoft.com/office/powerpoint/2010/main" val="17788381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/>
            </a:br>
            <a:r>
              <a:rPr lang="en-US" altLang="en-US" sz="4000" dirty="0"/>
              <a:t>Disposition/Converted Wetlands</a:t>
            </a:r>
            <a:br>
              <a:rPr lang="en-US" altLang="en-US" sz="4000" dirty="0"/>
            </a:br>
            <a:r>
              <a:rPr lang="en-US" altLang="en-US" sz="4000" dirty="0"/>
              <a:t>  Converted Wetlands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3200" dirty="0"/>
              <a:t>Ex 11.35    Sell 10 acres @ $11,500/acre</a:t>
            </a:r>
          </a:p>
          <a:p>
            <a:pPr marL="514350" indent="-457200" eaLnBrk="1" hangingPunct="1"/>
            <a:r>
              <a:rPr lang="en-US" altLang="en-US" sz="3200" dirty="0"/>
              <a:t>Figure 11.13 – Form 4797, Part I</a:t>
            </a:r>
          </a:p>
          <a:p>
            <a:pPr marL="914400" lvl="1" indent="-457200" eaLnBrk="1" hangingPunct="1"/>
            <a:r>
              <a:rPr lang="en-US" altLang="en-US" dirty="0"/>
              <a:t>9 Acres – Gain of $87,300</a:t>
            </a:r>
          </a:p>
          <a:p>
            <a:pPr marL="514350" indent="-457200" eaLnBrk="1" hangingPunct="1"/>
            <a:r>
              <a:rPr lang="en-US" altLang="en-US" sz="3200" dirty="0"/>
              <a:t>Figure 11.14:  Form 8949</a:t>
            </a:r>
          </a:p>
          <a:p>
            <a:pPr marL="914400" lvl="1" indent="-457200" eaLnBrk="1" hangingPunct="1"/>
            <a:r>
              <a:rPr lang="en-US" altLang="en-US" dirty="0"/>
              <a:t>1 wetland acre  - Loss of $3,300</a:t>
            </a:r>
          </a:p>
          <a:p>
            <a:pPr marL="57150" indent="0" eaLnBrk="1" hangingPunct="1">
              <a:buNone/>
            </a:pPr>
            <a:br>
              <a:rPr lang="en-US" altLang="en-US" sz="3200" dirty="0"/>
            </a:br>
            <a:endParaRPr lang="en-US" altLang="en-US" sz="3200" dirty="0"/>
          </a:p>
          <a:p>
            <a:pPr marL="57150" indent="0" eaLnBrk="1" hangingPunct="1">
              <a:buNone/>
            </a:pPr>
            <a:endParaRPr lang="en-US" altLang="en-US" dirty="0"/>
          </a:p>
          <a:p>
            <a:pPr marL="57150" indent="0" eaLnBrk="1" hangingPunct="1">
              <a:buNone/>
            </a:pPr>
            <a:endParaRPr lang="en-US" altLang="en-US" sz="3200" dirty="0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8382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432-433</a:t>
            </a:r>
          </a:p>
        </p:txBody>
      </p:sp>
    </p:spTree>
    <p:extLst>
      <p:ext uri="{BB962C8B-B14F-4D97-AF65-F5344CB8AC3E}">
        <p14:creationId xmlns:p14="http://schemas.microsoft.com/office/powerpoint/2010/main" val="12288372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4E65-D67E-47A6-B0FA-B9012894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098" name="Picture 2" descr="Questions magical clipart free question">
            <a:extLst>
              <a:ext uri="{FF2B5EF4-FFF2-40B4-BE49-F238E27FC236}">
                <a16:creationId xmlns:a16="http://schemas.microsoft.com/office/drawing/2014/main" id="{FC0453BB-C33F-4606-A207-7B2C50DBBB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1435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10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Cooperative Distributions:  Line 3a</a:t>
            </a:r>
          </a:p>
          <a:p>
            <a:pPr lvl="1" eaLnBrk="1" hangingPunct="1"/>
            <a:r>
              <a:rPr lang="en-US" altLang="en-US" dirty="0"/>
              <a:t>Form 1099-PATR</a:t>
            </a:r>
          </a:p>
          <a:p>
            <a:pPr lvl="1" eaLnBrk="1" hangingPunct="1"/>
            <a:r>
              <a:rPr lang="en-US" altLang="en-US" dirty="0"/>
              <a:t>Taxable dividends: Line 3b</a:t>
            </a:r>
          </a:p>
          <a:p>
            <a:pPr marL="1371600" lvl="2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Line 3a less dividends from family items, capital/depreciable assets</a:t>
            </a:r>
          </a:p>
          <a:p>
            <a:pPr marL="1371600" lvl="2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Adjust asset basis for nontaxable</a:t>
            </a:r>
          </a:p>
          <a:p>
            <a:pPr marL="114300" indent="0" eaLnBrk="1" hangingPunct="1">
              <a:buNone/>
            </a:pPr>
            <a:r>
              <a:rPr lang="en-US" altLang="en-US" sz="3200" dirty="0"/>
              <a:t>Ex 11.4  Equip basis $4,500 - $400 div.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       p. 395</a:t>
            </a:r>
          </a:p>
        </p:txBody>
      </p:sp>
    </p:spTree>
    <p:extLst>
      <p:ext uri="{BB962C8B-B14F-4D97-AF65-F5344CB8AC3E}">
        <p14:creationId xmlns:p14="http://schemas.microsoft.com/office/powerpoint/2010/main" val="407443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B0EC621-91E0-45D4-8921-3BF59FC4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Agricultural Income &amp; Expenses</a:t>
            </a:r>
            <a:br>
              <a:rPr lang="en-US" altLang="en-US" sz="4000" dirty="0"/>
            </a:br>
            <a:r>
              <a:rPr lang="en-US" altLang="en-US" sz="4000" dirty="0"/>
              <a:t>  Farm Income – Sch F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BD9BB635-E765-4C24-8858-97A1292E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/>
              <a:t>Agricultural Program Payments</a:t>
            </a:r>
          </a:p>
          <a:p>
            <a:pPr eaLnBrk="1" hangingPunct="1"/>
            <a:r>
              <a:rPr lang="en-US" altLang="en-US" sz="3200" dirty="0"/>
              <a:t>Form 1099-G</a:t>
            </a:r>
          </a:p>
          <a:p>
            <a:pPr eaLnBrk="1" hangingPunct="1"/>
            <a:r>
              <a:rPr lang="en-US" altLang="en-US" sz="3200" dirty="0"/>
              <a:t>Total to line 4a, Taxable to line 4b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sz="3200" dirty="0"/>
              <a:t>Conservation Reserve Program Payment</a:t>
            </a:r>
          </a:p>
          <a:p>
            <a:pPr eaLnBrk="1" hangingPunct="1"/>
            <a:r>
              <a:rPr lang="en-US" altLang="en-US" sz="3200" dirty="0"/>
              <a:t>Line 4a and 4b</a:t>
            </a:r>
          </a:p>
          <a:p>
            <a:pPr eaLnBrk="1" hangingPunct="1"/>
            <a:r>
              <a:rPr lang="en-US" altLang="en-US" sz="3200" dirty="0"/>
              <a:t>Subject to SE unless receiving social security or disability benefits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F1950520-0F93-4618-BA36-0BA93F4F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pp. 395-396</a:t>
            </a:r>
          </a:p>
        </p:txBody>
      </p:sp>
    </p:spTree>
    <p:extLst>
      <p:ext uri="{BB962C8B-B14F-4D97-AF65-F5344CB8AC3E}">
        <p14:creationId xmlns:p14="http://schemas.microsoft.com/office/powerpoint/2010/main" val="2596923399"/>
      </p:ext>
    </p:extLst>
  </p:cSld>
  <p:clrMapOvr>
    <a:masterClrMapping/>
  </p:clrMapOvr>
</p:sld>
</file>

<file path=ppt/theme/theme1.xml><?xml version="1.0" encoding="utf-8"?>
<a:theme xmlns:a="http://schemas.openxmlformats.org/drawingml/2006/main" name="Chp. 12 New Law">
  <a:themeElements>
    <a:clrScheme name="Chp. 12 New Law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p. 12 New La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1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1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p. 12 New La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p. 12 New La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0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4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5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EA9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p. 12 New Law 16">
        <a:dk1>
          <a:srgbClr val="000000"/>
        </a:dk1>
        <a:lt1>
          <a:srgbClr val="FFFFFF"/>
        </a:lt1>
        <a:dk2>
          <a:srgbClr val="000000"/>
        </a:dk2>
        <a:lt2>
          <a:srgbClr val="E2B7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EA9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Chp. 12 New Law</Template>
  <TotalTime>2206</TotalTime>
  <Words>3709</Words>
  <Application>Microsoft Office PowerPoint</Application>
  <PresentationFormat>On-screen Show (4:3)</PresentationFormat>
  <Paragraphs>759</Paragraphs>
  <Slides>71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Times New Roman</vt:lpstr>
      <vt:lpstr>Verdana</vt:lpstr>
      <vt:lpstr>Wingdings</vt:lpstr>
      <vt:lpstr>Chp. 12 New Law</vt:lpstr>
      <vt:lpstr>Agricultural and Natural Resource Issues Chapter 11    pp. 391-433</vt:lpstr>
      <vt:lpstr>Agricultural and Natural Resource Issues </vt:lpstr>
      <vt:lpstr>Agricultural Income &amp; Expenses </vt:lpstr>
      <vt:lpstr>Agricultural Income &amp; Expenses Cultivate, Operate, Manage</vt:lpstr>
      <vt:lpstr>Agricultural Income &amp; Expenses  For Gain or Profit</vt:lpstr>
      <vt:lpstr>Agricultural Income &amp; Expenses  </vt:lpstr>
      <vt:lpstr>Agricultural Income &amp; Expenses   Farm Income – Sch F</vt:lpstr>
      <vt:lpstr>Agricultural Income &amp; Expenses   Farm Income – Sch F</vt:lpstr>
      <vt:lpstr>Agricultural Income &amp; Expenses   Farm Income – Sch F</vt:lpstr>
      <vt:lpstr>Agricultural Income &amp; Expenses   Farm Income – Sch F</vt:lpstr>
      <vt:lpstr>Agricultural Income &amp; Expenses   Farm Income – Sch F</vt:lpstr>
      <vt:lpstr>Agricultural Income &amp; Expenses   Farm Income – Sch F</vt:lpstr>
      <vt:lpstr>Agricultural Income &amp; Expenses   Income Averaging</vt:lpstr>
      <vt:lpstr>Agricultural Income &amp; Expenses   Income Averaging</vt:lpstr>
      <vt:lpstr>Agricultural Income &amp; Expenses  Car &amp; Truck Expense</vt:lpstr>
      <vt:lpstr>Agricultural Income &amp; Expenses  Conservation - §175</vt:lpstr>
      <vt:lpstr>Agricultural Income &amp; Expenses  Conservation - §175</vt:lpstr>
      <vt:lpstr>Agricultural Income &amp; Expenses  </vt:lpstr>
      <vt:lpstr>Agricultural Income &amp; Expenses  </vt:lpstr>
      <vt:lpstr>Agricultural Income &amp; Expenses  </vt:lpstr>
      <vt:lpstr>Agricultural Income &amp; Expenses   Prepaid Expenses</vt:lpstr>
      <vt:lpstr>Agricultural Income &amp; Expenses   Prepaid Expenses</vt:lpstr>
      <vt:lpstr>Agricultural Income &amp; Expenses   Prepaid Expenses</vt:lpstr>
      <vt:lpstr>Net Operating Losses </vt:lpstr>
      <vt:lpstr>Net Operating Losses </vt:lpstr>
      <vt:lpstr>Net Operating Losses </vt:lpstr>
      <vt:lpstr>Net Operating Losses Small Business Disaster Losses</vt:lpstr>
      <vt:lpstr>Net Operating Losses Small Business Disaster Losses</vt:lpstr>
      <vt:lpstr>Net Operating Losses </vt:lpstr>
      <vt:lpstr>Net Operating Losses   Farming Losses – 5 Year C/B</vt:lpstr>
      <vt:lpstr>Net Operating Losses   Farming Losses – 5 Year C/B</vt:lpstr>
      <vt:lpstr>Net Operating Losses Specified Liability Loss: C/B 10</vt:lpstr>
      <vt:lpstr>Net Operating Losses  Election to Forego Carryback</vt:lpstr>
      <vt:lpstr>Net Operating Losses  Timing of the NOL – C/B or C/O</vt:lpstr>
      <vt:lpstr>Net Operating Losses    Joint Return NOL Allocation</vt:lpstr>
      <vt:lpstr>Net Operating Losses    Joint Return NOL Allocation</vt:lpstr>
      <vt:lpstr>Net Operating Losses    Joint Return NOL Allocation</vt:lpstr>
      <vt:lpstr>Net Operating Losses    Joint Return NOL Allocation</vt:lpstr>
      <vt:lpstr>Net Operating Losses    Joint Return NOL Allocation</vt:lpstr>
      <vt:lpstr>Buying/Selling Farmland   Cost Basis</vt:lpstr>
      <vt:lpstr>Buying/Selling Farmland   Purchase Costs</vt:lpstr>
      <vt:lpstr>Buying/Selling Farmland   Land with CRP Contract</vt:lpstr>
      <vt:lpstr>Buying/Selling Farmland   Land with CRP Contract</vt:lpstr>
      <vt:lpstr>Rental Property  Cash Rent Lease</vt:lpstr>
      <vt:lpstr>Rental Property  Cash Rent Lease</vt:lpstr>
      <vt:lpstr>Rental Property    Crop Share Lease</vt:lpstr>
      <vt:lpstr>Rental Property   Crop Share Lease</vt:lpstr>
      <vt:lpstr>Rental Property   Crop Share Lease</vt:lpstr>
      <vt:lpstr>Rental Property   Crop Share Lease</vt:lpstr>
      <vt:lpstr>Rental Property   Crop Share Lease</vt:lpstr>
      <vt:lpstr>Rental Property   Flex Lease</vt:lpstr>
      <vt:lpstr>Rental Property   Leasing Personal Property</vt:lpstr>
      <vt:lpstr>Rental Property   Lease or Purchase</vt:lpstr>
      <vt:lpstr>Rental Property   Lease or Purchase</vt:lpstr>
      <vt:lpstr>Rental Property   Lease or Purchase</vt:lpstr>
      <vt:lpstr>Rental Property   Self-Rentals</vt:lpstr>
      <vt:lpstr>Rental Property   Self-Rentals</vt:lpstr>
      <vt:lpstr>Rental Property   Self-Rentals</vt:lpstr>
      <vt:lpstr>Demolition of Structures   I.R.C. §280B</vt:lpstr>
      <vt:lpstr> Demolition of Structures Rev Proc 95-27:  Safe harbor </vt:lpstr>
      <vt:lpstr> Demolition of Structures  Removal Costs </vt:lpstr>
      <vt:lpstr> Demolition of Structures  Abandoned Property </vt:lpstr>
      <vt:lpstr> Demolition of Structures  after Abandonment </vt:lpstr>
      <vt:lpstr> Demolition of Structures Soil &amp; Water Conservation </vt:lpstr>
      <vt:lpstr> Disposition of Converted Wetlands </vt:lpstr>
      <vt:lpstr> Disposition of Converted Wetlands </vt:lpstr>
      <vt:lpstr> Disposition/Converted Wetlands   § 1257 </vt:lpstr>
      <vt:lpstr> Disposition/Converted Wetlands   Converted Wetlands </vt:lpstr>
      <vt:lpstr> Disposition/Converted Wetlands   Converted Wetlands </vt:lpstr>
      <vt:lpstr> Disposition/Converted Wetlands   Converted Wetlands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Legislation  Chapter 12    pp. 407-463</dc:title>
  <cp:lastModifiedBy>Lori Miller</cp:lastModifiedBy>
  <cp:revision>204</cp:revision>
  <cp:lastPrinted>2012-10-26T12:38:58Z</cp:lastPrinted>
  <dcterms:created xsi:type="dcterms:W3CDTF">2007-05-28T14:45:49Z</dcterms:created>
  <dcterms:modified xsi:type="dcterms:W3CDTF">2017-10-08T15:35:38Z</dcterms:modified>
</cp:coreProperties>
</file>